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70" r:id="rId12"/>
    <p:sldId id="271" r:id="rId13"/>
    <p:sldId id="272" r:id="rId14"/>
    <p:sldId id="266" r:id="rId15"/>
    <p:sldId id="267" r:id="rId16"/>
    <p:sldId id="268" r:id="rId17"/>
    <p:sldId id="274" r:id="rId18"/>
    <p:sldId id="281" r:id="rId19"/>
    <p:sldId id="273" r:id="rId20"/>
    <p:sldId id="276" r:id="rId21"/>
    <p:sldId id="277" r:id="rId22"/>
    <p:sldId id="285" r:id="rId23"/>
    <p:sldId id="284" r:id="rId24"/>
    <p:sldId id="282" r:id="rId25"/>
    <p:sldId id="286" r:id="rId26"/>
    <p:sldId id="280" r:id="rId27"/>
    <p:sldId id="288" r:id="rId28"/>
    <p:sldId id="287" r:id="rId29"/>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Canva Sans Bold" panose="020B0803030501040103" pitchFamily="34" charset="0"/>
      <p:regular r:id="rId37"/>
      <p:bold r:id="rId38"/>
    </p:embeddedFont>
    <p:embeddedFont>
      <p:font typeface="Gabriola" pitchFamily="82" charset="0"/>
      <p:regular r:id="rId39"/>
    </p:embeddedFont>
    <p:embeddedFont>
      <p:font typeface="Garamond" panose="02020404030301010803" pitchFamily="18" charset="0"/>
      <p:regular r:id="rId40"/>
      <p:bold r:id="rId41"/>
      <p:italic r:id="rId42"/>
      <p:boldItalic r:id="rId43"/>
    </p:embeddedFont>
    <p:embeddedFont>
      <p:font typeface="Glacial Indifference" pitchFamily="2" charset="0"/>
      <p:regular r:id="rId44"/>
    </p:embeddedFont>
    <p:embeddedFont>
      <p:font typeface="Glacial Indifference Bold" pitchFamily="2" charset="0"/>
      <p:regular r:id="rId45"/>
      <p:bold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0628" autoAdjust="0"/>
  </p:normalViewPr>
  <p:slideViewPr>
    <p:cSldViewPr>
      <p:cViewPr>
        <p:scale>
          <a:sx n="37" d="100"/>
          <a:sy n="37" d="100"/>
        </p:scale>
        <p:origin x="1560" y="9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9FFDB-854E-4BE5-B8BE-7D0336BCD237}" type="datetimeFigureOut">
              <a:t>10/16/24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B959A-DCEB-4D3C-8215-EAB218E9DD6F}" type="slidenum">
              <a:t>‹#›</a:t>
            </a:fld>
            <a:endParaRPr lang="en-US"/>
          </a:p>
        </p:txBody>
      </p:sp>
    </p:spTree>
    <p:extLst>
      <p:ext uri="{BB962C8B-B14F-4D97-AF65-F5344CB8AC3E}">
        <p14:creationId xmlns:p14="http://schemas.microsoft.com/office/powerpoint/2010/main" val="410491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aramond" panose="02020404030301010803" pitchFamily="18" charset="0"/>
              </a:rPr>
              <a:t>Students - Need help with budgeting and tracking spending.</a:t>
            </a:r>
            <a:br>
              <a:rPr lang="en-US" sz="1200" dirty="0">
                <a:latin typeface="Garamond" panose="02020404030301010803" pitchFamily="18" charset="0"/>
              </a:rPr>
            </a:br>
            <a:r>
              <a:rPr lang="en-US" sz="1200" dirty="0">
                <a:latin typeface="Garamond" panose="02020404030301010803" pitchFamily="18" charset="0"/>
              </a:rPr>
              <a:t>Working - Seek automated tools to manage expenses and get real-time financial insights.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aramond" panose="02020404030301010803" pitchFamily="18" charset="0"/>
              </a:rPr>
              <a:t>Retirees - Need accessible tools to track finances and maintain control over spending.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Garamond" panose="020204040303010108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latin typeface="Garamond" panose="02020404030301010803" pitchFamily="18" charset="0"/>
              </a:rPr>
            </a:br>
            <a:endParaRPr lang="en-US" sz="1200" dirty="0">
              <a:latin typeface="Garamond" panose="02020404030301010803" pitchFamily="18" charset="0"/>
            </a:endParaRPr>
          </a:p>
          <a:p>
            <a:endParaRPr lang="en-US" dirty="0"/>
          </a:p>
        </p:txBody>
      </p:sp>
      <p:sp>
        <p:nvSpPr>
          <p:cNvPr id="4" name="Slide Number Placeholder 3"/>
          <p:cNvSpPr>
            <a:spLocks noGrp="1"/>
          </p:cNvSpPr>
          <p:nvPr>
            <p:ph type="sldNum" sz="quarter" idx="5"/>
          </p:nvPr>
        </p:nvSpPr>
        <p:spPr/>
        <p:txBody>
          <a:bodyPr/>
          <a:lstStyle/>
          <a:p>
            <a:fld id="{F02B959A-DCEB-4D3C-8215-EAB218E9DD6F}" type="slidenum">
              <a:rPr lang="en-US" smtClean="0"/>
              <a:t>4</a:t>
            </a:fld>
            <a:endParaRPr lang="en-US"/>
          </a:p>
        </p:txBody>
      </p:sp>
    </p:spTree>
    <p:extLst>
      <p:ext uri="{BB962C8B-B14F-4D97-AF65-F5344CB8AC3E}">
        <p14:creationId xmlns:p14="http://schemas.microsoft.com/office/powerpoint/2010/main" val="347328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2B959A-DCEB-4D3C-8215-EAB218E9DD6F}" type="slidenum">
              <a:rPr lang="en-US" smtClean="0"/>
              <a:t>5</a:t>
            </a:fld>
            <a:endParaRPr lang="en-US"/>
          </a:p>
        </p:txBody>
      </p:sp>
    </p:spTree>
    <p:extLst>
      <p:ext uri="{BB962C8B-B14F-4D97-AF65-F5344CB8AC3E}">
        <p14:creationId xmlns:p14="http://schemas.microsoft.com/office/powerpoint/2010/main" val="310389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mn-lt"/>
              </a:rPr>
              <a:t>Reason:</a:t>
            </a:r>
            <a:br>
              <a:rPr lang="en-US" b="1">
                <a:cs typeface="+mn-lt"/>
              </a:rPr>
            </a:br>
            <a:r>
              <a:rPr lang="en-US" b="1"/>
              <a:t>Visualize Flow</a:t>
            </a:r>
            <a:r>
              <a:rPr lang="en-US"/>
              <a:t>: Understand user interactions from onboarding to daily use.</a:t>
            </a:r>
            <a:br>
              <a:rPr lang="en-US" b="1">
                <a:cs typeface="+mn-lt"/>
              </a:rPr>
            </a:br>
            <a:r>
              <a:rPr lang="en-US" b="1"/>
              <a:t>Identify Issues</a:t>
            </a:r>
            <a:r>
              <a:rPr lang="en-US"/>
              <a:t>: Discover points of friction or confusion.</a:t>
            </a:r>
            <a:br>
              <a:rPr lang="en-US">
                <a:cs typeface="+mn-lt"/>
              </a:rPr>
            </a:br>
            <a:r>
              <a:rPr lang="en-US" b="1"/>
              <a:t>Enhance Engagement:</a:t>
            </a:r>
            <a:r>
              <a:rPr lang="en-US"/>
              <a:t> Focus on areas of high user engagement to boost retention.</a:t>
            </a:r>
            <a:br>
              <a:rPr lang="en-US">
                <a:ea typeface="Calibri"/>
                <a:cs typeface="+mn-lt"/>
              </a:rPr>
            </a:br>
            <a:br>
              <a:rPr lang="en-US">
                <a:ea typeface="Calibri"/>
                <a:cs typeface="+mn-lt"/>
              </a:rPr>
            </a:br>
            <a:r>
              <a:rPr lang="en-US">
                <a:ea typeface="Calibri"/>
                <a:cs typeface="+mn-lt"/>
              </a:rPr>
              <a:t>Overview:</a:t>
            </a:r>
            <a:br>
              <a:rPr lang="en-US">
                <a:cs typeface="+mn-lt"/>
              </a:rPr>
            </a:br>
            <a:r>
              <a:rPr lang="en-US" b="1"/>
              <a:t>Map Actions</a:t>
            </a:r>
            <a:r>
              <a:rPr lang="en-US"/>
              <a:t>: Track user interactions at every stage (onboarding, tracking, debt management).</a:t>
            </a:r>
            <a:endParaRPr lang="en-US">
              <a:ea typeface="Calibri" panose="020F0502020204030204"/>
              <a:cs typeface="Calibri" panose="020F0502020204030204"/>
            </a:endParaRPr>
          </a:p>
          <a:p>
            <a:r>
              <a:rPr lang="en-US" b="1"/>
              <a:t>Track Emotions</a:t>
            </a:r>
            <a:r>
              <a:rPr lang="en-US"/>
              <a:t>: Capture user emotions during key moments.</a:t>
            </a:r>
            <a:endParaRPr lang="en-US">
              <a:ea typeface="Calibri" panose="020F0502020204030204"/>
              <a:cs typeface="Calibri" panose="020F0502020204030204"/>
            </a:endParaRPr>
          </a:p>
          <a:p>
            <a:r>
              <a:rPr lang="en-US" b="1"/>
              <a:t>Analyze Touchpoints</a:t>
            </a:r>
            <a:r>
              <a:rPr lang="en-US"/>
              <a:t>: Identify key interactions and potential bottlenecks.</a:t>
            </a:r>
            <a:endParaRPr lang="en-US">
              <a:ea typeface="Calibri" panose="020F0502020204030204"/>
              <a:cs typeface="Calibri" panose="020F0502020204030204"/>
            </a:endParaRPr>
          </a:p>
          <a:p>
            <a:endParaRPr lang="en-US"/>
          </a:p>
          <a:p>
            <a:r>
              <a:rPr lang="en-US" b="1">
                <a:cs typeface="+mn-lt"/>
              </a:rPr>
              <a:t>Needs</a:t>
            </a:r>
            <a:br>
              <a:rPr lang="en-US" b="1">
                <a:cs typeface="+mn-lt"/>
              </a:rPr>
            </a:br>
            <a:r>
              <a:rPr lang="en-US" b="1"/>
              <a:t>Optimize Flow</a:t>
            </a:r>
            <a:r>
              <a:rPr lang="en-US"/>
              <a:t>: Streamline the user journey by addressing friction.</a:t>
            </a:r>
            <a:endParaRPr lang="en-US">
              <a:ea typeface="Calibri" panose="020F0502020204030204"/>
              <a:cs typeface="Calibri" panose="020F0502020204030204"/>
            </a:endParaRPr>
          </a:p>
          <a:p>
            <a:r>
              <a:rPr lang="en-US" b="1"/>
              <a:t>Boost Satisfaction</a:t>
            </a:r>
            <a:r>
              <a:rPr lang="en-US"/>
              <a:t>: Improve emotional experience and reduce frustration.</a:t>
            </a:r>
            <a:endParaRPr lang="en-US">
              <a:ea typeface="Calibri" panose="020F0502020204030204"/>
              <a:cs typeface="Calibri" panose="020F0502020204030204"/>
            </a:endParaRPr>
          </a:p>
          <a:p>
            <a:r>
              <a:rPr lang="en-US" b="1"/>
              <a:t>Increase Retention</a:t>
            </a:r>
            <a:r>
              <a:rPr lang="en-US"/>
              <a:t>: Focus on areas where users disengage to reduce drop-offs.</a:t>
            </a:r>
            <a:endParaRPr lang="en-US">
              <a:ea typeface="Calibri" panose="020F0502020204030204"/>
              <a:cs typeface="Calibri" panose="020F0502020204030204"/>
            </a:endParaRPr>
          </a:p>
          <a:p>
            <a:endParaRPr lang="en-US">
              <a:ea typeface="Calibri"/>
              <a:cs typeface="+mn-lt"/>
            </a:endParaRPr>
          </a:p>
          <a:p>
            <a:r>
              <a:rPr lang="en-US">
                <a:ea typeface="Calibri"/>
                <a:cs typeface="+mn-lt"/>
              </a:rPr>
              <a:t>Benefits</a:t>
            </a:r>
            <a:endParaRPr lang="en-US">
              <a:ea typeface="Calibri"/>
              <a:cs typeface="Calibri"/>
            </a:endParaRPr>
          </a:p>
          <a:p>
            <a:r>
              <a:rPr lang="en-US" b="1">
                <a:ea typeface="Calibri"/>
                <a:cs typeface="+mn-lt"/>
              </a:rPr>
              <a:t>Smoother</a:t>
            </a:r>
            <a:r>
              <a:rPr lang="en-US" b="1"/>
              <a:t> Onboarding</a:t>
            </a:r>
            <a:r>
              <a:rPr lang="en-US"/>
              <a:t>: Eliminate barriers to create a seamless entry.</a:t>
            </a:r>
            <a:endParaRPr lang="en-US">
              <a:ea typeface="Calibri"/>
              <a:cs typeface="Calibri"/>
            </a:endParaRPr>
          </a:p>
          <a:p>
            <a:r>
              <a:rPr lang="en-US" b="1"/>
              <a:t>Enhance Usability</a:t>
            </a:r>
            <a:r>
              <a:rPr lang="en-US"/>
              <a:t>: Ensure key features are easy to use.</a:t>
            </a:r>
            <a:endParaRPr lang="en-US">
              <a:ea typeface="Calibri" panose="020F0502020204030204"/>
              <a:cs typeface="Calibri" panose="020F0502020204030204"/>
            </a:endParaRPr>
          </a:p>
          <a:p>
            <a:r>
              <a:rPr lang="en-US" b="1"/>
              <a:t>Boost Loyalty</a:t>
            </a:r>
            <a:r>
              <a:rPr lang="en-US"/>
              <a:t>: Solve pain points to improve user experience and loyalty.</a:t>
            </a:r>
            <a:br>
              <a:rPr lang="en-US">
                <a:ea typeface="Calibri"/>
                <a:cs typeface="+mn-lt"/>
              </a:rPr>
            </a:br>
            <a:endParaRPr lang="en-US">
              <a:ea typeface="Calibri"/>
              <a:cs typeface="+mn-lt"/>
            </a:endParaRPr>
          </a:p>
        </p:txBody>
      </p:sp>
      <p:sp>
        <p:nvSpPr>
          <p:cNvPr id="4" name="Slide Number Placeholder 3"/>
          <p:cNvSpPr>
            <a:spLocks noGrp="1"/>
          </p:cNvSpPr>
          <p:nvPr>
            <p:ph type="sldNum" sz="quarter" idx="5"/>
          </p:nvPr>
        </p:nvSpPr>
        <p:spPr/>
        <p:txBody>
          <a:bodyPr/>
          <a:lstStyle/>
          <a:p>
            <a:fld id="{F02B959A-DCEB-4D3C-8215-EAB218E9DD6F}" type="slidenum">
              <a:t>20</a:t>
            </a:fld>
            <a:endParaRPr lang="en-US"/>
          </a:p>
        </p:txBody>
      </p:sp>
    </p:spTree>
    <p:extLst>
      <p:ext uri="{BB962C8B-B14F-4D97-AF65-F5344CB8AC3E}">
        <p14:creationId xmlns:p14="http://schemas.microsoft.com/office/powerpoint/2010/main" val="203691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4"/>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2719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57843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7"/>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7"/>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4041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9945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7"/>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35166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7"/>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7"/>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163600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028476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599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2105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27448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325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7"/>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10/16/24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00794858"/>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16" name="Freeform 16"/>
          <p:cNvSpPr/>
          <p:nvPr/>
        </p:nvSpPr>
        <p:spPr>
          <a:xfrm rot="-2047963">
            <a:off x="1762503" y="2254379"/>
            <a:ext cx="1523045" cy="1387356"/>
          </a:xfrm>
          <a:custGeom>
            <a:avLst/>
            <a:gdLst/>
            <a:ahLst/>
            <a:cxnLst/>
            <a:rect l="l" t="t" r="r" b="b"/>
            <a:pathLst>
              <a:path w="1523045" h="1387356">
                <a:moveTo>
                  <a:pt x="0" y="0"/>
                </a:moveTo>
                <a:lnTo>
                  <a:pt x="1523045" y="0"/>
                </a:lnTo>
                <a:lnTo>
                  <a:pt x="1523045" y="1387356"/>
                </a:lnTo>
                <a:lnTo>
                  <a:pt x="0" y="1387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rot="8879954">
            <a:off x="12351127" y="4138044"/>
            <a:ext cx="1523045" cy="1387356"/>
          </a:xfrm>
          <a:custGeom>
            <a:avLst/>
            <a:gdLst/>
            <a:ahLst/>
            <a:cxnLst/>
            <a:rect l="l" t="t" r="r" b="b"/>
            <a:pathLst>
              <a:path w="1523045" h="1387356">
                <a:moveTo>
                  <a:pt x="0" y="0"/>
                </a:moveTo>
                <a:lnTo>
                  <a:pt x="1523045" y="0"/>
                </a:lnTo>
                <a:lnTo>
                  <a:pt x="1523045" y="1387355"/>
                </a:lnTo>
                <a:lnTo>
                  <a:pt x="0" y="13873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TextBox 20"/>
          <p:cNvSpPr txBox="1"/>
          <p:nvPr/>
        </p:nvSpPr>
        <p:spPr>
          <a:xfrm>
            <a:off x="1527025" y="720657"/>
            <a:ext cx="11209641" cy="7203767"/>
          </a:xfrm>
          <a:prstGeom prst="rect">
            <a:avLst/>
          </a:prstGeom>
        </p:spPr>
        <p:txBody>
          <a:bodyPr wrap="square" lIns="0" tIns="0" rIns="0" bIns="0" rtlCol="0" anchor="t">
            <a:spAutoFit/>
          </a:bodyPr>
          <a:lstStyle/>
          <a:p>
            <a:pPr algn="ctr">
              <a:lnSpc>
                <a:spcPts val="28574"/>
              </a:lnSpc>
            </a:pPr>
            <a:r>
              <a:rPr lang="en-US" sz="22450" dirty="0">
                <a:solidFill>
                  <a:srgbClr val="4B261F"/>
                </a:solidFill>
                <a:latin typeface="Gabriola"/>
              </a:rPr>
              <a:t>Budget</a:t>
            </a:r>
            <a:br>
              <a:rPr lang="en-US" sz="22450" dirty="0">
                <a:latin typeface="Gabriola"/>
              </a:rPr>
            </a:br>
            <a:r>
              <a:rPr lang="en-US" sz="22450" dirty="0">
                <a:solidFill>
                  <a:srgbClr val="4B261F"/>
                </a:solidFill>
                <a:latin typeface="Gabriola"/>
              </a:rPr>
              <a:t>Buddy</a:t>
            </a:r>
            <a:endParaRPr lang="en-US" dirty="0">
              <a:latin typeface="Gabriola"/>
            </a:endParaRPr>
          </a:p>
        </p:txBody>
      </p:sp>
      <p:sp>
        <p:nvSpPr>
          <p:cNvPr id="21" name="TextBox 21"/>
          <p:cNvSpPr txBox="1"/>
          <p:nvPr/>
        </p:nvSpPr>
        <p:spPr>
          <a:xfrm>
            <a:off x="11411157" y="6270359"/>
            <a:ext cx="5688549" cy="2533579"/>
          </a:xfrm>
          <a:prstGeom prst="rect">
            <a:avLst/>
          </a:prstGeom>
        </p:spPr>
        <p:txBody>
          <a:bodyPr wrap="square" lIns="0" tIns="0" rIns="0" bIns="0" rtlCol="0" anchor="t">
            <a:spAutoFit/>
          </a:bodyPr>
          <a:lstStyle/>
          <a:p>
            <a:pPr algn="just">
              <a:lnSpc>
                <a:spcPts val="4048"/>
              </a:lnSpc>
            </a:pPr>
            <a:r>
              <a:rPr lang="en-US" sz="2850" dirty="0">
                <a:solidFill>
                  <a:srgbClr val="4B261F"/>
                </a:solidFill>
                <a:latin typeface="Glacial Indifference Bold"/>
              </a:rPr>
              <a:t>Abhishek </a:t>
            </a:r>
            <a:r>
              <a:rPr lang="en-US" sz="2850" dirty="0" err="1">
                <a:solidFill>
                  <a:srgbClr val="4B261F"/>
                </a:solidFill>
                <a:latin typeface="Glacial Indifference Bold"/>
              </a:rPr>
              <a:t>Mathukiya</a:t>
            </a:r>
            <a:r>
              <a:rPr lang="en-US" sz="2850" dirty="0">
                <a:solidFill>
                  <a:srgbClr val="4B261F"/>
                </a:solidFill>
                <a:latin typeface="Glacial Indifference Bold"/>
              </a:rPr>
              <a:t> - 002839155 </a:t>
            </a:r>
            <a:r>
              <a:rPr lang="en-US" sz="2850" dirty="0" err="1">
                <a:solidFill>
                  <a:srgbClr val="4B261F"/>
                </a:solidFill>
                <a:latin typeface="Glacial Indifference Bold"/>
              </a:rPr>
              <a:t>Jilson</a:t>
            </a:r>
            <a:r>
              <a:rPr lang="en-US" sz="2850" dirty="0">
                <a:solidFill>
                  <a:srgbClr val="4B261F"/>
                </a:solidFill>
                <a:latin typeface="Glacial Indifference Bold"/>
              </a:rPr>
              <a:t> Correia- 002695019</a:t>
            </a:r>
          </a:p>
          <a:p>
            <a:pPr algn="just">
              <a:lnSpc>
                <a:spcPts val="4048"/>
              </a:lnSpc>
            </a:pPr>
            <a:r>
              <a:rPr lang="en-US" sz="2850" dirty="0">
                <a:solidFill>
                  <a:srgbClr val="4B261F"/>
                </a:solidFill>
                <a:latin typeface="Glacial Indifference Bold"/>
              </a:rPr>
              <a:t>Heena Shah- 002788101</a:t>
            </a:r>
            <a:endParaRPr lang="en-US" sz="2900" dirty="0">
              <a:solidFill>
                <a:srgbClr val="4B261F"/>
              </a:solidFill>
              <a:latin typeface="Glacial Indifference Bold"/>
            </a:endParaRPr>
          </a:p>
          <a:p>
            <a:pPr algn="just">
              <a:lnSpc>
                <a:spcPts val="4047"/>
              </a:lnSpc>
            </a:pPr>
            <a:r>
              <a:rPr lang="en-US" sz="2900" dirty="0">
                <a:solidFill>
                  <a:srgbClr val="4B261F"/>
                </a:solidFill>
                <a:latin typeface="Glacial Indifference Bold"/>
              </a:rPr>
              <a:t>Soham Shah – 002837154</a:t>
            </a:r>
          </a:p>
          <a:p>
            <a:pPr algn="just">
              <a:lnSpc>
                <a:spcPts val="4047"/>
              </a:lnSpc>
            </a:pPr>
            <a:r>
              <a:rPr lang="en-US" sz="2900" dirty="0">
                <a:solidFill>
                  <a:srgbClr val="4B261F"/>
                </a:solidFill>
                <a:latin typeface="Glacial Indifference Bold"/>
              </a:rPr>
              <a:t>Kalash Desai- 002835211</a:t>
            </a:r>
            <a:endParaRPr lang="en-US" dirty="0"/>
          </a:p>
        </p:txBody>
      </p:sp>
      <p:pic>
        <p:nvPicPr>
          <p:cNvPr id="4" name="Graphic 3">
            <a:extLst>
              <a:ext uri="{FF2B5EF4-FFF2-40B4-BE49-F238E27FC236}">
                <a16:creationId xmlns:a16="http://schemas.microsoft.com/office/drawing/2014/main" id="{1962E4AF-ACF9-8F7E-2C6B-F4304508C9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002" y="6352659"/>
            <a:ext cx="4959916" cy="3932782"/>
          </a:xfrm>
          <a:prstGeom prst="rect">
            <a:avLst/>
          </a:prstGeom>
        </p:spPr>
      </p:pic>
      <p:pic>
        <p:nvPicPr>
          <p:cNvPr id="6" name="Graphic 5">
            <a:extLst>
              <a:ext uri="{FF2B5EF4-FFF2-40B4-BE49-F238E27FC236}">
                <a16:creationId xmlns:a16="http://schemas.microsoft.com/office/drawing/2014/main" id="{3409C88F-4108-9759-E0BB-E3E9C0946A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502105" y="-516222"/>
            <a:ext cx="5400675" cy="49244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07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70" b="-3370"/>
            </a:stretch>
          </a:blipFill>
        </p:spPr>
        <p:txBody>
          <a:bodyPr/>
          <a:lstStyle/>
          <a:p>
            <a:endParaRPr lang="en-US"/>
          </a:p>
        </p:txBody>
      </p:sp>
      <p:sp>
        <p:nvSpPr>
          <p:cNvPr id="4" name="TextBox 4"/>
          <p:cNvSpPr txBox="1"/>
          <p:nvPr/>
        </p:nvSpPr>
        <p:spPr>
          <a:xfrm>
            <a:off x="2800414" y="152400"/>
            <a:ext cx="12909058" cy="1295400"/>
          </a:xfrm>
          <a:prstGeom prst="rect">
            <a:avLst/>
          </a:prstGeom>
        </p:spPr>
        <p:txBody>
          <a:bodyPr lIns="0" tIns="0" rIns="0" bIns="0" rtlCol="0" anchor="t">
            <a:spAutoFit/>
          </a:bodyPr>
          <a:lstStyle/>
          <a:p>
            <a:pPr algn="ctr">
              <a:lnSpc>
                <a:spcPts val="10500"/>
              </a:lnSpc>
            </a:pPr>
            <a:r>
              <a:rPr lang="en-US" sz="7500" b="1" dirty="0">
                <a:solidFill>
                  <a:srgbClr val="494F56"/>
                </a:solidFill>
                <a:latin typeface="Garamond" panose="02020404030301010803" pitchFamily="18" charset="0"/>
              </a:rPr>
              <a:t>USER PAIN POINTS</a:t>
            </a:r>
          </a:p>
        </p:txBody>
      </p:sp>
      <p:sp>
        <p:nvSpPr>
          <p:cNvPr id="5" name="TextBox 5"/>
          <p:cNvSpPr txBox="1"/>
          <p:nvPr/>
        </p:nvSpPr>
        <p:spPr>
          <a:xfrm>
            <a:off x="897566" y="1742163"/>
            <a:ext cx="16435741" cy="4246227"/>
          </a:xfrm>
          <a:prstGeom prst="rect">
            <a:avLst/>
          </a:prstGeom>
        </p:spPr>
        <p:txBody>
          <a:bodyPr wrap="square" lIns="0" tIns="0" rIns="0" bIns="0" rtlCol="0" anchor="ctr">
            <a:spAutoFit/>
          </a:bodyPr>
          <a:lstStyle/>
          <a:p>
            <a:pPr marL="457200" indent="-457200">
              <a:buFont typeface="Arial"/>
              <a:buChar char="•"/>
            </a:pPr>
            <a:r>
              <a:rPr lang="en-US" sz="2800" b="1" dirty="0">
                <a:solidFill>
                  <a:srgbClr val="494F56"/>
                </a:solidFill>
                <a:latin typeface="Garamond"/>
                <a:ea typeface="+mn-lt"/>
                <a:cs typeface="+mn-lt"/>
              </a:rPr>
              <a:t>Difficulty Tracking Expenses: </a:t>
            </a:r>
            <a:r>
              <a:rPr lang="en-US" sz="2800" dirty="0">
                <a:solidFill>
                  <a:srgbClr val="494F56"/>
                </a:solidFill>
                <a:latin typeface="Garamond"/>
                <a:ea typeface="+mn-lt"/>
                <a:cs typeface="+mn-lt"/>
              </a:rPr>
              <a:t>The struggle with manually tracking and categorizing expenses.</a:t>
            </a:r>
          </a:p>
          <a:p>
            <a:endParaRPr lang="en-US" sz="2800" dirty="0">
              <a:solidFill>
                <a:srgbClr val="494F56"/>
              </a:solidFill>
              <a:latin typeface="Garamond"/>
              <a:ea typeface="+mn-lt"/>
              <a:cs typeface="+mn-lt"/>
            </a:endParaRPr>
          </a:p>
          <a:p>
            <a:pPr marL="457200" indent="-457200">
              <a:buFont typeface="Arial"/>
              <a:buChar char="•"/>
            </a:pPr>
            <a:r>
              <a:rPr lang="en-US" sz="2800" b="1" dirty="0">
                <a:solidFill>
                  <a:srgbClr val="494F56"/>
                </a:solidFill>
                <a:latin typeface="Garamond"/>
                <a:ea typeface="+mn-lt"/>
                <a:cs typeface="+mn-lt"/>
              </a:rPr>
              <a:t>Managing Multiple Debts: </a:t>
            </a:r>
            <a:r>
              <a:rPr lang="en-US" sz="2800" dirty="0">
                <a:solidFill>
                  <a:srgbClr val="494F56"/>
                </a:solidFill>
                <a:latin typeface="Garamond"/>
                <a:ea typeface="+mn-lt"/>
                <a:cs typeface="+mn-lt"/>
              </a:rPr>
              <a:t>Keeping track of loans and credit card payments is overwhelming.</a:t>
            </a:r>
          </a:p>
          <a:p>
            <a:endParaRPr lang="en-US" sz="2800" dirty="0">
              <a:solidFill>
                <a:srgbClr val="494F56"/>
              </a:solidFill>
              <a:latin typeface="Garamond"/>
              <a:ea typeface="+mn-lt"/>
              <a:cs typeface="+mn-lt"/>
            </a:endParaRPr>
          </a:p>
          <a:p>
            <a:pPr marL="457200" indent="-457200">
              <a:buFont typeface="Arial"/>
              <a:buChar char="•"/>
            </a:pPr>
            <a:r>
              <a:rPr lang="en-US" sz="2800" b="1" dirty="0">
                <a:solidFill>
                  <a:srgbClr val="494F56"/>
                </a:solidFill>
                <a:latin typeface="Garamond"/>
                <a:ea typeface="+mn-lt"/>
                <a:cs typeface="+mn-lt"/>
              </a:rPr>
              <a:t>Complicated Shared Expense Management: </a:t>
            </a:r>
            <a:r>
              <a:rPr lang="en-US" sz="2800" dirty="0">
                <a:solidFill>
                  <a:srgbClr val="494F56"/>
                </a:solidFill>
                <a:latin typeface="Garamond"/>
                <a:ea typeface="+mn-lt"/>
                <a:cs typeface="+mn-lt"/>
              </a:rPr>
              <a:t>Managing and splitting bills with friends or colleagues. </a:t>
            </a:r>
          </a:p>
          <a:p>
            <a:endParaRPr lang="en-US" sz="2800" b="1" dirty="0">
              <a:solidFill>
                <a:srgbClr val="494F56"/>
              </a:solidFill>
              <a:latin typeface="Garamond"/>
              <a:ea typeface="+mn-lt"/>
              <a:cs typeface="+mn-lt"/>
            </a:endParaRPr>
          </a:p>
          <a:p>
            <a:pPr marL="457200" indent="-457200">
              <a:buFont typeface="Arial"/>
              <a:buChar char="•"/>
            </a:pPr>
            <a:r>
              <a:rPr lang="en-US" sz="2800" b="1" dirty="0">
                <a:solidFill>
                  <a:srgbClr val="494F56"/>
                </a:solidFill>
                <a:latin typeface="Garamond"/>
                <a:ea typeface="+mn-lt"/>
                <a:cs typeface="+mn-lt"/>
              </a:rPr>
              <a:t>Overspending Without Realizing: </a:t>
            </a:r>
            <a:r>
              <a:rPr lang="en-US" sz="2800" dirty="0">
                <a:solidFill>
                  <a:srgbClr val="494F56"/>
                </a:solidFill>
                <a:latin typeface="Garamond"/>
                <a:ea typeface="+mn-lt"/>
                <a:cs typeface="+mn-lt"/>
              </a:rPr>
              <a:t>Lack of real-time alerts to prevent overspending.</a:t>
            </a:r>
          </a:p>
          <a:p>
            <a:endParaRPr lang="en-US" sz="2800" b="1" dirty="0">
              <a:solidFill>
                <a:srgbClr val="494F56"/>
              </a:solidFill>
              <a:latin typeface="Garamond"/>
              <a:cs typeface="Calibri"/>
            </a:endParaRPr>
          </a:p>
          <a:p>
            <a:pPr>
              <a:lnSpc>
                <a:spcPts val="3161"/>
              </a:lnSpc>
              <a:spcBef>
                <a:spcPct val="0"/>
              </a:spcBef>
            </a:pPr>
            <a:endParaRPr lang="en-US" sz="2250" b="1" dirty="0">
              <a:solidFill>
                <a:srgbClr val="494F56"/>
              </a:solidFill>
              <a:latin typeface="Garamond"/>
              <a:cs typeface="Calibri"/>
            </a:endParaRPr>
          </a:p>
          <a:p>
            <a:pPr>
              <a:lnSpc>
                <a:spcPts val="3161"/>
              </a:lnSpc>
              <a:spcBef>
                <a:spcPct val="0"/>
              </a:spcBef>
            </a:pPr>
            <a:endParaRPr lang="en-US" sz="2250" b="1" dirty="0">
              <a:solidFill>
                <a:srgbClr val="494F56"/>
              </a:solidFill>
              <a:latin typeface="Garamond"/>
            </a:endParaRPr>
          </a:p>
        </p:txBody>
      </p:sp>
      <p:pic>
        <p:nvPicPr>
          <p:cNvPr id="6" name="Graphic 5">
            <a:extLst>
              <a:ext uri="{FF2B5EF4-FFF2-40B4-BE49-F238E27FC236}">
                <a16:creationId xmlns:a16="http://schemas.microsoft.com/office/drawing/2014/main" id="{E1C8A138-5EE7-AD06-C40F-C511F0A64C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88" y="6138110"/>
            <a:ext cx="5719512" cy="3545306"/>
          </a:xfrm>
          <a:prstGeom prst="rect">
            <a:avLst/>
          </a:prstGeom>
        </p:spPr>
      </p:pic>
      <p:sp>
        <p:nvSpPr>
          <p:cNvPr id="7" name="TextBox 6">
            <a:extLst>
              <a:ext uri="{FF2B5EF4-FFF2-40B4-BE49-F238E27FC236}">
                <a16:creationId xmlns:a16="http://schemas.microsoft.com/office/drawing/2014/main" id="{43283583-07D2-DD42-B3B9-73CB04379BA7}"/>
              </a:ext>
            </a:extLst>
          </p:cNvPr>
          <p:cNvSpPr txBox="1"/>
          <p:nvPr/>
        </p:nvSpPr>
        <p:spPr>
          <a:xfrm>
            <a:off x="5895473" y="5103395"/>
            <a:ext cx="11269579"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b="1" dirty="0">
                <a:solidFill>
                  <a:srgbClr val="494F56"/>
                </a:solidFill>
                <a:latin typeface="Garamond"/>
              </a:rPr>
              <a:t>Balancing Debt Repayment and Savings: </a:t>
            </a:r>
            <a:r>
              <a:rPr lang="en-US" sz="2800" dirty="0">
                <a:solidFill>
                  <a:srgbClr val="494F56"/>
                </a:solidFill>
                <a:latin typeface="Garamond"/>
              </a:rPr>
              <a:t>Difficulty to allocate funds.</a:t>
            </a:r>
          </a:p>
          <a:p>
            <a:endParaRPr lang="en-US" sz="2800" b="1" dirty="0">
              <a:solidFill>
                <a:srgbClr val="494F56"/>
              </a:solidFill>
              <a:latin typeface="Garamond"/>
            </a:endParaRPr>
          </a:p>
          <a:p>
            <a:pPr marL="457200" indent="-457200">
              <a:buFont typeface="Arial"/>
              <a:buChar char="•"/>
            </a:pPr>
            <a:r>
              <a:rPr lang="en-US" sz="2800" b="1" dirty="0">
                <a:solidFill>
                  <a:srgbClr val="494F56"/>
                </a:solidFill>
                <a:latin typeface="Garamond"/>
              </a:rPr>
              <a:t>Lack of Personalization: </a:t>
            </a:r>
            <a:r>
              <a:rPr lang="en-US" sz="2800" dirty="0">
                <a:solidFill>
                  <a:srgbClr val="494F56"/>
                </a:solidFill>
                <a:latin typeface="Garamond"/>
              </a:rPr>
              <a:t>Users often feel financial apps provide generic recommendations.</a:t>
            </a:r>
          </a:p>
          <a:p>
            <a:endParaRPr lang="en-US" sz="2800" b="1" dirty="0">
              <a:solidFill>
                <a:srgbClr val="494F56"/>
              </a:solidFill>
              <a:latin typeface="Garamond"/>
            </a:endParaRPr>
          </a:p>
          <a:p>
            <a:pPr marL="457200" indent="-457200">
              <a:buFont typeface="Arial"/>
              <a:buChar char="•"/>
            </a:pPr>
            <a:r>
              <a:rPr lang="en-US" sz="2800" b="1" dirty="0">
                <a:solidFill>
                  <a:srgbClr val="494F56"/>
                </a:solidFill>
                <a:latin typeface="Garamond"/>
              </a:rPr>
              <a:t>Overwhelming Data Presentation: </a:t>
            </a:r>
            <a:r>
              <a:rPr lang="en-US" sz="2800" dirty="0">
                <a:solidFill>
                  <a:srgbClr val="494F56"/>
                </a:solidFill>
                <a:latin typeface="Garamond"/>
              </a:rPr>
              <a:t>Users can get lost in overly complex financial data.</a:t>
            </a:r>
            <a:endParaRPr lang="en-US" sz="2800" dirty="0">
              <a:solidFill>
                <a:srgbClr val="494F56"/>
              </a:solidFill>
              <a:latin typeface="Garamond"/>
              <a:cs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70" b="-3370"/>
            </a:stretch>
          </a:blipFill>
        </p:spPr>
        <p:txBody>
          <a:bodyPr/>
          <a:lstStyle/>
          <a:p>
            <a:endParaRPr lang="en-US"/>
          </a:p>
        </p:txBody>
      </p:sp>
      <p:sp>
        <p:nvSpPr>
          <p:cNvPr id="3" name="TextBox 3"/>
          <p:cNvSpPr txBox="1"/>
          <p:nvPr/>
        </p:nvSpPr>
        <p:spPr>
          <a:xfrm>
            <a:off x="908805" y="1436712"/>
            <a:ext cx="16546589" cy="346249"/>
          </a:xfrm>
          <a:prstGeom prst="rect">
            <a:avLst/>
          </a:prstGeom>
        </p:spPr>
        <p:txBody>
          <a:bodyPr lIns="0" tIns="0" rIns="0" bIns="0" rtlCol="0" anchor="t">
            <a:spAutoFit/>
          </a:bodyPr>
          <a:lstStyle/>
          <a:p>
            <a:pPr>
              <a:lnSpc>
                <a:spcPts val="2940"/>
              </a:lnSpc>
            </a:pPr>
            <a:endParaRPr lang="en-US" sz="2100">
              <a:solidFill>
                <a:srgbClr val="000000"/>
              </a:solidFill>
              <a:latin typeface="Glacial Indifference"/>
            </a:endParaRPr>
          </a:p>
        </p:txBody>
      </p:sp>
      <p:sp>
        <p:nvSpPr>
          <p:cNvPr id="4" name="TextBox 4"/>
          <p:cNvSpPr txBox="1"/>
          <p:nvPr/>
        </p:nvSpPr>
        <p:spPr>
          <a:xfrm>
            <a:off x="6526878" y="3951102"/>
            <a:ext cx="5232127" cy="1566544"/>
          </a:xfrm>
          <a:prstGeom prst="rect">
            <a:avLst/>
          </a:prstGeom>
        </p:spPr>
        <p:txBody>
          <a:bodyPr lIns="0" tIns="0" rIns="0" bIns="0" rtlCol="0" anchor="t">
            <a:spAutoFit/>
          </a:bodyPr>
          <a:lstStyle/>
          <a:p>
            <a:pPr algn="ctr">
              <a:lnSpc>
                <a:spcPts val="12880"/>
              </a:lnSpc>
            </a:pPr>
            <a:r>
              <a:rPr lang="en-US" sz="9200" dirty="0">
                <a:solidFill>
                  <a:srgbClr val="1A1A1A"/>
                </a:solidFill>
                <a:latin typeface="Garamond" panose="02020404030301010803" pitchFamily="18" charset="0"/>
              </a:rPr>
              <a:t>Personas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644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TextBox 3"/>
          <p:cNvSpPr txBox="1"/>
          <p:nvPr/>
        </p:nvSpPr>
        <p:spPr>
          <a:xfrm>
            <a:off x="5553384" y="509587"/>
            <a:ext cx="7181231" cy="1085850"/>
          </a:xfrm>
          <a:prstGeom prst="rect">
            <a:avLst/>
          </a:prstGeom>
        </p:spPr>
        <p:txBody>
          <a:bodyPr lIns="0" tIns="0" rIns="0" bIns="0" rtlCol="0" anchor="t">
            <a:spAutoFit/>
          </a:bodyPr>
          <a:lstStyle/>
          <a:p>
            <a:pPr>
              <a:lnSpc>
                <a:spcPts val="8474"/>
              </a:lnSpc>
            </a:pPr>
            <a:r>
              <a:rPr lang="en-US" sz="7500" b="1" dirty="0">
                <a:solidFill>
                  <a:srgbClr val="4B261F"/>
                </a:solidFill>
                <a:latin typeface="Garamond" panose="02020404030301010803" pitchFamily="18" charset="0"/>
              </a:rPr>
              <a:t>Persona Creation</a:t>
            </a:r>
          </a:p>
        </p:txBody>
      </p:sp>
      <p:sp>
        <p:nvSpPr>
          <p:cNvPr id="4" name="TextBox 4"/>
          <p:cNvSpPr txBox="1"/>
          <p:nvPr/>
        </p:nvSpPr>
        <p:spPr>
          <a:xfrm>
            <a:off x="5827961" y="2308745"/>
            <a:ext cx="6632079" cy="887095"/>
          </a:xfrm>
          <a:prstGeom prst="rect">
            <a:avLst/>
          </a:prstGeom>
        </p:spPr>
        <p:txBody>
          <a:bodyPr lIns="0" tIns="0" rIns="0" bIns="0" rtlCol="0" anchor="t">
            <a:spAutoFit/>
          </a:bodyPr>
          <a:lstStyle/>
          <a:p>
            <a:pPr algn="ctr">
              <a:lnSpc>
                <a:spcPts val="7279"/>
              </a:lnSpc>
            </a:pPr>
            <a:r>
              <a:rPr lang="en-US" sz="5199" b="1" dirty="0">
                <a:solidFill>
                  <a:srgbClr val="4B261F"/>
                </a:solidFill>
                <a:latin typeface="Garamond" panose="02020404030301010803" pitchFamily="18" charset="0"/>
              </a:rPr>
              <a:t>Reason for Choosing</a:t>
            </a:r>
          </a:p>
        </p:txBody>
      </p:sp>
      <p:sp>
        <p:nvSpPr>
          <p:cNvPr id="5" name="TextBox 5"/>
          <p:cNvSpPr txBox="1"/>
          <p:nvPr/>
        </p:nvSpPr>
        <p:spPr>
          <a:xfrm>
            <a:off x="1028700" y="3488806"/>
            <a:ext cx="16230600" cy="2200667"/>
          </a:xfrm>
          <a:prstGeom prst="rect">
            <a:avLst/>
          </a:prstGeom>
        </p:spPr>
        <p:txBody>
          <a:bodyPr lIns="0" tIns="0" rIns="0" bIns="0" rtlCol="0" anchor="t">
            <a:spAutoFit/>
          </a:bodyPr>
          <a:lstStyle/>
          <a:p>
            <a:pPr algn="just">
              <a:lnSpc>
                <a:spcPts val="3377"/>
              </a:lnSpc>
            </a:pPr>
            <a:r>
              <a:rPr lang="en-US" sz="3600" dirty="0">
                <a:solidFill>
                  <a:srgbClr val="4B261F"/>
                </a:solidFill>
                <a:latin typeface="Garamond" panose="02020404030301010803" pitchFamily="18" charset="0"/>
              </a:rPr>
              <a:t>Understanding user needs and behaviors is crucial in developing a finance app that stands out in the market. Persona Creation, a renowned user research method, offers detailed insights into the diverse user base, allowing developers to design a more tailored and effective app.</a:t>
            </a:r>
          </a:p>
          <a:p>
            <a:pPr algn="just">
              <a:lnSpc>
                <a:spcPts val="3377"/>
              </a:lnSpc>
              <a:spcBef>
                <a:spcPct val="0"/>
              </a:spcBef>
            </a:pPr>
            <a:endParaRPr lang="en-US" sz="3600" dirty="0">
              <a:solidFill>
                <a:srgbClr val="4B261F"/>
              </a:solidFill>
              <a:latin typeface="Garamond" panose="02020404030301010803" pitchFamily="18" charset="0"/>
            </a:endParaRPr>
          </a:p>
        </p:txBody>
      </p:sp>
      <p:sp>
        <p:nvSpPr>
          <p:cNvPr id="6" name="TextBox 6"/>
          <p:cNvSpPr txBox="1"/>
          <p:nvPr/>
        </p:nvSpPr>
        <p:spPr>
          <a:xfrm>
            <a:off x="6623247" y="5816589"/>
            <a:ext cx="5221246" cy="889282"/>
          </a:xfrm>
          <a:prstGeom prst="rect">
            <a:avLst/>
          </a:prstGeom>
        </p:spPr>
        <p:txBody>
          <a:bodyPr wrap="square" lIns="0" tIns="0" rIns="0" bIns="0" rtlCol="0" anchor="t">
            <a:spAutoFit/>
          </a:bodyPr>
          <a:lstStyle/>
          <a:p>
            <a:pPr algn="ctr">
              <a:lnSpc>
                <a:spcPts val="7279"/>
              </a:lnSpc>
            </a:pPr>
            <a:r>
              <a:rPr lang="en-US" sz="5199" b="1" dirty="0">
                <a:solidFill>
                  <a:srgbClr val="4B261F"/>
                </a:solidFill>
                <a:latin typeface="Garamond" panose="02020404030301010803" pitchFamily="18" charset="0"/>
              </a:rPr>
              <a:t>Overview</a:t>
            </a:r>
          </a:p>
        </p:txBody>
      </p:sp>
      <p:sp>
        <p:nvSpPr>
          <p:cNvPr id="7" name="TextBox 7"/>
          <p:cNvSpPr txBox="1"/>
          <p:nvPr/>
        </p:nvSpPr>
        <p:spPr>
          <a:xfrm>
            <a:off x="1028700" y="6817984"/>
            <a:ext cx="16230600" cy="2636684"/>
          </a:xfrm>
          <a:prstGeom prst="rect">
            <a:avLst/>
          </a:prstGeom>
        </p:spPr>
        <p:txBody>
          <a:bodyPr lIns="0" tIns="0" rIns="0" bIns="0" rtlCol="0" anchor="t">
            <a:spAutoFit/>
          </a:bodyPr>
          <a:lstStyle/>
          <a:p>
            <a:pPr algn="just">
              <a:lnSpc>
                <a:spcPts val="3377"/>
              </a:lnSpc>
            </a:pPr>
            <a:r>
              <a:rPr lang="en-US" sz="3600" dirty="0">
                <a:solidFill>
                  <a:srgbClr val="4B261F"/>
                </a:solidFill>
                <a:latin typeface="Garamond" panose="02020404030301010803" pitchFamily="18" charset="0"/>
              </a:rPr>
              <a:t>Persona Creation is a qualitative research method that involves crafting fictional yet realistic user profiles based on actual data and research. These personas embody the characteristics, needs, goals, and observed behavior patterns of larger segments of your target audience. By embodying users in this way, developers and designers can better empathize and understand the challenges and needs of their user base.</a:t>
            </a:r>
          </a:p>
          <a:p>
            <a:pPr algn="just">
              <a:lnSpc>
                <a:spcPts val="3377"/>
              </a:lnSpc>
              <a:spcBef>
                <a:spcPct val="0"/>
              </a:spcBef>
            </a:pPr>
            <a:endParaRPr lang="en-US" sz="3600" dirty="0">
              <a:solidFill>
                <a:srgbClr val="4B261F"/>
              </a:solidFill>
              <a:latin typeface="Garamond" panose="02020404030301010803"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TextBox 3"/>
          <p:cNvSpPr txBox="1"/>
          <p:nvPr/>
        </p:nvSpPr>
        <p:spPr>
          <a:xfrm>
            <a:off x="2873101" y="537527"/>
            <a:ext cx="11916849" cy="887095"/>
          </a:xfrm>
          <a:prstGeom prst="rect">
            <a:avLst/>
          </a:prstGeom>
        </p:spPr>
        <p:txBody>
          <a:bodyPr wrap="square" lIns="0" tIns="0" rIns="0" bIns="0" rtlCol="0" anchor="t">
            <a:spAutoFit/>
          </a:bodyPr>
          <a:lstStyle/>
          <a:p>
            <a:pPr algn="ctr">
              <a:lnSpc>
                <a:spcPts val="7279"/>
              </a:lnSpc>
            </a:pPr>
            <a:r>
              <a:rPr lang="en-US" sz="5199" dirty="0">
                <a:solidFill>
                  <a:srgbClr val="4B261F"/>
                </a:solidFill>
                <a:latin typeface="Garamond" panose="02020404030301010803" pitchFamily="18" charset="0"/>
              </a:rPr>
              <a:t>Needs of Persona Creation</a:t>
            </a:r>
          </a:p>
        </p:txBody>
      </p:sp>
      <p:sp>
        <p:nvSpPr>
          <p:cNvPr id="4" name="TextBox 4"/>
          <p:cNvSpPr txBox="1"/>
          <p:nvPr/>
        </p:nvSpPr>
        <p:spPr>
          <a:xfrm>
            <a:off x="1802233" y="1606337"/>
            <a:ext cx="14861932" cy="3494355"/>
          </a:xfrm>
          <a:prstGeom prst="rect">
            <a:avLst/>
          </a:prstGeom>
        </p:spPr>
        <p:txBody>
          <a:bodyPr lIns="0" tIns="0" rIns="0" bIns="0" rtlCol="0" anchor="t">
            <a:spAutoFit/>
          </a:bodyPr>
          <a:lstStyle/>
          <a:p>
            <a:pPr algn="just">
              <a:lnSpc>
                <a:spcPts val="3377"/>
              </a:lnSpc>
            </a:pPr>
            <a:r>
              <a:rPr lang="en-US" sz="2800" dirty="0">
                <a:solidFill>
                  <a:srgbClr val="4B261F"/>
                </a:solidFill>
                <a:latin typeface="Garamond" panose="02020404030301010803" pitchFamily="18" charset="0"/>
              </a:rPr>
              <a:t>1. </a:t>
            </a:r>
            <a:r>
              <a:rPr lang="en-US" sz="2800" b="1" dirty="0">
                <a:solidFill>
                  <a:srgbClr val="4B261F"/>
                </a:solidFill>
                <a:latin typeface="Garamond" panose="02020404030301010803" pitchFamily="18" charset="0"/>
              </a:rPr>
              <a:t>Targeted Development: </a:t>
            </a:r>
            <a:r>
              <a:rPr lang="en-US" sz="2800" dirty="0">
                <a:solidFill>
                  <a:srgbClr val="4B261F"/>
                </a:solidFill>
                <a:latin typeface="Garamond" panose="02020404030301010803" pitchFamily="18" charset="0"/>
              </a:rPr>
              <a:t>By understanding specific user types, developers can make more informed decisions, ensuring that features align with genuine user needs.</a:t>
            </a:r>
          </a:p>
          <a:p>
            <a:pPr algn="just">
              <a:lnSpc>
                <a:spcPts val="3377"/>
              </a:lnSpc>
            </a:pPr>
            <a:r>
              <a:rPr lang="en-US" sz="2800" dirty="0">
                <a:solidFill>
                  <a:srgbClr val="4B261F"/>
                </a:solidFill>
                <a:latin typeface="Garamond" panose="02020404030301010803" pitchFamily="18" charset="0"/>
              </a:rPr>
              <a:t>2. </a:t>
            </a:r>
            <a:r>
              <a:rPr lang="en-US" sz="2800" b="1" dirty="0">
                <a:solidFill>
                  <a:srgbClr val="4B261F"/>
                </a:solidFill>
                <a:latin typeface="Garamond" panose="02020404030301010803" pitchFamily="18" charset="0"/>
              </a:rPr>
              <a:t>Enhanced User Experience (UX): </a:t>
            </a:r>
            <a:r>
              <a:rPr lang="en-US" sz="2800" dirty="0">
                <a:solidFill>
                  <a:srgbClr val="4B261F"/>
                </a:solidFill>
                <a:latin typeface="Garamond" panose="02020404030301010803" pitchFamily="18" charset="0"/>
              </a:rPr>
              <a:t>Crafting personas can lead to a more user-centric design, resulting in a smoother and more intuitive user experience.</a:t>
            </a:r>
          </a:p>
          <a:p>
            <a:pPr algn="just">
              <a:lnSpc>
                <a:spcPts val="3377"/>
              </a:lnSpc>
            </a:pPr>
            <a:r>
              <a:rPr lang="en-US" sz="2800" dirty="0">
                <a:solidFill>
                  <a:srgbClr val="4B261F"/>
                </a:solidFill>
                <a:latin typeface="Garamond" panose="02020404030301010803" pitchFamily="18" charset="0"/>
              </a:rPr>
              <a:t>3. </a:t>
            </a:r>
            <a:r>
              <a:rPr lang="en-US" sz="2800" b="1" dirty="0">
                <a:solidFill>
                  <a:srgbClr val="4B261F"/>
                </a:solidFill>
                <a:latin typeface="Garamond" panose="02020404030301010803" pitchFamily="18" charset="0"/>
              </a:rPr>
              <a:t>Effective Marketing: </a:t>
            </a:r>
            <a:r>
              <a:rPr lang="en-US" sz="2800" dirty="0">
                <a:solidFill>
                  <a:srgbClr val="4B261F"/>
                </a:solidFill>
                <a:latin typeface="Garamond" panose="02020404030301010803" pitchFamily="18" charset="0"/>
              </a:rPr>
              <a:t>Understanding user segments through personas can guide more targeted and effective marketing campaigns.</a:t>
            </a:r>
          </a:p>
          <a:p>
            <a:pPr algn="just">
              <a:lnSpc>
                <a:spcPts val="3377"/>
              </a:lnSpc>
              <a:spcBef>
                <a:spcPct val="0"/>
              </a:spcBef>
            </a:pPr>
            <a:r>
              <a:rPr lang="en-US" sz="2800" dirty="0">
                <a:solidFill>
                  <a:srgbClr val="4B261F"/>
                </a:solidFill>
                <a:latin typeface="Garamond" panose="02020404030301010803" pitchFamily="18" charset="0"/>
              </a:rPr>
              <a:t>4. </a:t>
            </a:r>
            <a:r>
              <a:rPr lang="en-US" sz="2800" b="1" dirty="0">
                <a:solidFill>
                  <a:srgbClr val="4B261F"/>
                </a:solidFill>
                <a:latin typeface="Garamond" panose="02020404030301010803" pitchFamily="18" charset="0"/>
              </a:rPr>
              <a:t>Prioritizing Features</a:t>
            </a:r>
            <a:r>
              <a:rPr lang="en-US" sz="2800" dirty="0">
                <a:solidFill>
                  <a:srgbClr val="4B261F"/>
                </a:solidFill>
                <a:latin typeface="Garamond" panose="02020404030301010803" pitchFamily="18" charset="0"/>
              </a:rPr>
              <a:t>: Knowing the goals and challenges of each persona helps in prioritizing which features or improvements are most essential.</a:t>
            </a:r>
          </a:p>
        </p:txBody>
      </p:sp>
      <p:sp>
        <p:nvSpPr>
          <p:cNvPr id="5" name="TextBox 5"/>
          <p:cNvSpPr txBox="1"/>
          <p:nvPr/>
        </p:nvSpPr>
        <p:spPr>
          <a:xfrm>
            <a:off x="3238042" y="5176283"/>
            <a:ext cx="11120384" cy="898883"/>
          </a:xfrm>
          <a:prstGeom prst="rect">
            <a:avLst/>
          </a:prstGeom>
        </p:spPr>
        <p:txBody>
          <a:bodyPr wrap="square" lIns="0" tIns="0" rIns="0" bIns="0" rtlCol="0" anchor="t">
            <a:spAutoFit/>
          </a:bodyPr>
          <a:lstStyle/>
          <a:p>
            <a:pPr algn="ctr">
              <a:lnSpc>
                <a:spcPts val="7279"/>
              </a:lnSpc>
            </a:pPr>
            <a:r>
              <a:rPr lang="en-US" sz="5199" dirty="0">
                <a:solidFill>
                  <a:srgbClr val="4B261F"/>
                </a:solidFill>
                <a:latin typeface="Garamond" panose="02020404030301010803" pitchFamily="18" charset="0"/>
              </a:rPr>
              <a:t>Benefits of Persona Creation</a:t>
            </a:r>
          </a:p>
        </p:txBody>
      </p:sp>
      <p:sp>
        <p:nvSpPr>
          <p:cNvPr id="6" name="TextBox 6"/>
          <p:cNvSpPr txBox="1"/>
          <p:nvPr/>
        </p:nvSpPr>
        <p:spPr>
          <a:xfrm>
            <a:off x="1802233" y="6416761"/>
            <a:ext cx="14861932" cy="2171813"/>
          </a:xfrm>
          <a:prstGeom prst="rect">
            <a:avLst/>
          </a:prstGeom>
        </p:spPr>
        <p:txBody>
          <a:bodyPr lIns="0" tIns="0" rIns="0" bIns="0" rtlCol="0" anchor="t">
            <a:spAutoFit/>
          </a:bodyPr>
          <a:lstStyle/>
          <a:p>
            <a:pPr marL="514350" indent="-514350" algn="just">
              <a:lnSpc>
                <a:spcPts val="3377"/>
              </a:lnSpc>
              <a:buAutoNum type="arabicPeriod"/>
            </a:pPr>
            <a:r>
              <a:rPr lang="en-US" sz="2800" b="1" dirty="0">
                <a:solidFill>
                  <a:srgbClr val="4B261F"/>
                </a:solidFill>
                <a:latin typeface="Garamond" panose="02020404030301010803" pitchFamily="18" charset="0"/>
              </a:rPr>
              <a:t>Informed Decision-Making: </a:t>
            </a:r>
            <a:r>
              <a:rPr lang="en-US" sz="2800" dirty="0">
                <a:solidFill>
                  <a:srgbClr val="4B261F"/>
                </a:solidFill>
                <a:latin typeface="Garamond" panose="02020404030301010803" pitchFamily="18" charset="0"/>
              </a:rPr>
              <a:t>Personas provide clarity and direction, helping in making informed decisions throughout the app's development and lifecycle.</a:t>
            </a:r>
          </a:p>
          <a:p>
            <a:pPr algn="just">
              <a:lnSpc>
                <a:spcPts val="3377"/>
              </a:lnSpc>
            </a:pPr>
            <a:r>
              <a:rPr lang="en-US" sz="2800" b="1" dirty="0">
                <a:solidFill>
                  <a:srgbClr val="4B261F"/>
                </a:solidFill>
                <a:latin typeface="Garamond" panose="02020404030301010803" pitchFamily="18" charset="0"/>
              </a:rPr>
              <a:t>2</a:t>
            </a:r>
            <a:r>
              <a:rPr lang="en-US" sz="2800" dirty="0">
                <a:solidFill>
                  <a:srgbClr val="4B261F"/>
                </a:solidFill>
                <a:latin typeface="Garamond" panose="02020404030301010803" pitchFamily="18" charset="0"/>
              </a:rPr>
              <a:t>.  </a:t>
            </a:r>
            <a:r>
              <a:rPr lang="en-US" sz="2800" b="1" dirty="0">
                <a:solidFill>
                  <a:srgbClr val="4B261F"/>
                </a:solidFill>
                <a:latin typeface="Garamond" panose="02020404030301010803" pitchFamily="18" charset="0"/>
              </a:rPr>
              <a:t>Resource Allocation: </a:t>
            </a:r>
            <a:r>
              <a:rPr lang="en-US" sz="2800" dirty="0">
                <a:solidFill>
                  <a:srgbClr val="4B261F"/>
                </a:solidFill>
                <a:latin typeface="Garamond" panose="02020404030301010803" pitchFamily="18" charset="0"/>
              </a:rPr>
              <a:t>With a clear understanding of user needs, resources can be allocated more efficiently, focusing on high-impact areas.</a:t>
            </a:r>
          </a:p>
          <a:p>
            <a:pPr algn="just">
              <a:lnSpc>
                <a:spcPts val="3377"/>
              </a:lnSpc>
              <a:spcBef>
                <a:spcPct val="0"/>
              </a:spcBef>
            </a:pPr>
            <a:endParaRPr lang="en-US" sz="2800" dirty="0">
              <a:solidFill>
                <a:srgbClr val="4B261F"/>
              </a:solidFill>
              <a:latin typeface="Garamond" panose="02020404030301010803"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70" b="-3370"/>
            </a:stretch>
          </a:blipFill>
        </p:spPr>
        <p:txBody>
          <a:bodyPr/>
          <a:lstStyle/>
          <a:p>
            <a:endParaRPr lang="en-US"/>
          </a:p>
        </p:txBody>
      </p:sp>
      <p:sp>
        <p:nvSpPr>
          <p:cNvPr id="5" name="TextBox 5"/>
          <p:cNvSpPr txBox="1"/>
          <p:nvPr/>
        </p:nvSpPr>
        <p:spPr>
          <a:xfrm>
            <a:off x="6527936" y="-91732"/>
            <a:ext cx="5232127" cy="1566544"/>
          </a:xfrm>
          <a:prstGeom prst="rect">
            <a:avLst/>
          </a:prstGeom>
        </p:spPr>
        <p:txBody>
          <a:bodyPr lIns="0" tIns="0" rIns="0" bIns="0" rtlCol="0" anchor="t">
            <a:spAutoFit/>
          </a:bodyPr>
          <a:lstStyle/>
          <a:p>
            <a:pPr algn="ctr">
              <a:lnSpc>
                <a:spcPts val="12880"/>
              </a:lnSpc>
            </a:pPr>
            <a:r>
              <a:rPr lang="en-US" sz="9200">
                <a:solidFill>
                  <a:srgbClr val="1A1A1A"/>
                </a:solidFill>
                <a:latin typeface="Canva Sans Bold"/>
              </a:rPr>
              <a:t>Personas</a:t>
            </a:r>
          </a:p>
        </p:txBody>
      </p:sp>
      <p:pic>
        <p:nvPicPr>
          <p:cNvPr id="7" name="Picture 6">
            <a:extLst>
              <a:ext uri="{FF2B5EF4-FFF2-40B4-BE49-F238E27FC236}">
                <a16:creationId xmlns:a16="http://schemas.microsoft.com/office/drawing/2014/main" id="{072469D6-8500-0DE0-F362-6D69628F1786}"/>
              </a:ext>
            </a:extLst>
          </p:cNvPr>
          <p:cNvPicPr>
            <a:picLocks noChangeAspect="1"/>
          </p:cNvPicPr>
          <p:nvPr/>
        </p:nvPicPr>
        <p:blipFill>
          <a:blip r:embed="rId3"/>
          <a:stretch>
            <a:fillRect/>
          </a:stretch>
        </p:blipFill>
        <p:spPr>
          <a:xfrm>
            <a:off x="1894046" y="0"/>
            <a:ext cx="14499909" cy="1028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70" b="-3370"/>
            </a:stretch>
          </a:blipFill>
        </p:spPr>
        <p:txBody>
          <a:bodyPr/>
          <a:lstStyle/>
          <a:p>
            <a:endParaRPr lang="en-US"/>
          </a:p>
        </p:txBody>
      </p:sp>
      <p:sp>
        <p:nvSpPr>
          <p:cNvPr id="4" name="TextBox 4"/>
          <p:cNvSpPr txBox="1"/>
          <p:nvPr/>
        </p:nvSpPr>
        <p:spPr>
          <a:xfrm>
            <a:off x="6537461" y="-91732"/>
            <a:ext cx="5232127" cy="1566544"/>
          </a:xfrm>
          <a:prstGeom prst="rect">
            <a:avLst/>
          </a:prstGeom>
        </p:spPr>
        <p:txBody>
          <a:bodyPr lIns="0" tIns="0" rIns="0" bIns="0" rtlCol="0" anchor="t">
            <a:spAutoFit/>
          </a:bodyPr>
          <a:lstStyle/>
          <a:p>
            <a:pPr algn="ctr">
              <a:lnSpc>
                <a:spcPts val="12880"/>
              </a:lnSpc>
            </a:pPr>
            <a:r>
              <a:rPr lang="en-US" sz="9200">
                <a:solidFill>
                  <a:srgbClr val="1A1A1A"/>
                </a:solidFill>
                <a:latin typeface="Canva Sans Bold"/>
              </a:rPr>
              <a:t>Personas</a:t>
            </a:r>
          </a:p>
        </p:txBody>
      </p:sp>
      <p:pic>
        <p:nvPicPr>
          <p:cNvPr id="6" name="Picture 5" descr="A screenshot of a cell phone&#10;&#10;Description automatically generated">
            <a:extLst>
              <a:ext uri="{FF2B5EF4-FFF2-40B4-BE49-F238E27FC236}">
                <a16:creationId xmlns:a16="http://schemas.microsoft.com/office/drawing/2014/main" id="{A07FD3E8-6C1D-6936-9FFB-A5AE5CD96D17}"/>
              </a:ext>
            </a:extLst>
          </p:cNvPr>
          <p:cNvPicPr>
            <a:picLocks noChangeAspect="1"/>
          </p:cNvPicPr>
          <p:nvPr/>
        </p:nvPicPr>
        <p:blipFill>
          <a:blip r:embed="rId3"/>
          <a:stretch>
            <a:fillRect/>
          </a:stretch>
        </p:blipFill>
        <p:spPr>
          <a:xfrm>
            <a:off x="1960103" y="0"/>
            <a:ext cx="14367793" cy="10287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70" b="-3370"/>
            </a:stretch>
          </a:blipFill>
        </p:spPr>
        <p:txBody>
          <a:bodyPr/>
          <a:lstStyle/>
          <a:p>
            <a:endParaRPr lang="en-US"/>
          </a:p>
        </p:txBody>
      </p:sp>
      <p:sp>
        <p:nvSpPr>
          <p:cNvPr id="4" name="TextBox 4"/>
          <p:cNvSpPr txBox="1"/>
          <p:nvPr/>
        </p:nvSpPr>
        <p:spPr>
          <a:xfrm>
            <a:off x="6537461" y="-91732"/>
            <a:ext cx="5232127" cy="1566544"/>
          </a:xfrm>
          <a:prstGeom prst="rect">
            <a:avLst/>
          </a:prstGeom>
        </p:spPr>
        <p:txBody>
          <a:bodyPr lIns="0" tIns="0" rIns="0" bIns="0" rtlCol="0" anchor="t">
            <a:spAutoFit/>
          </a:bodyPr>
          <a:lstStyle/>
          <a:p>
            <a:pPr algn="ctr">
              <a:lnSpc>
                <a:spcPts val="12880"/>
              </a:lnSpc>
            </a:pPr>
            <a:r>
              <a:rPr lang="en-US" sz="9200">
                <a:solidFill>
                  <a:srgbClr val="1A1A1A"/>
                </a:solidFill>
                <a:latin typeface="Canva Sans Bold"/>
              </a:rPr>
              <a:t>Personas</a:t>
            </a:r>
          </a:p>
        </p:txBody>
      </p:sp>
      <p:pic>
        <p:nvPicPr>
          <p:cNvPr id="6" name="Picture 5">
            <a:extLst>
              <a:ext uri="{FF2B5EF4-FFF2-40B4-BE49-F238E27FC236}">
                <a16:creationId xmlns:a16="http://schemas.microsoft.com/office/drawing/2014/main" id="{EA10074C-2717-14DF-3883-868F9F77777B}"/>
              </a:ext>
            </a:extLst>
          </p:cNvPr>
          <p:cNvPicPr>
            <a:picLocks noChangeAspect="1"/>
          </p:cNvPicPr>
          <p:nvPr/>
        </p:nvPicPr>
        <p:blipFill>
          <a:blip r:embed="rId3"/>
          <a:stretch>
            <a:fillRect/>
          </a:stretch>
        </p:blipFill>
        <p:spPr>
          <a:xfrm>
            <a:off x="1851949" y="0"/>
            <a:ext cx="14584101" cy="1028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TextBox 3"/>
          <p:cNvSpPr txBox="1"/>
          <p:nvPr/>
        </p:nvSpPr>
        <p:spPr>
          <a:xfrm>
            <a:off x="5181600" y="721254"/>
            <a:ext cx="7553015" cy="1090042"/>
          </a:xfrm>
          <a:prstGeom prst="rect">
            <a:avLst/>
          </a:prstGeom>
        </p:spPr>
        <p:txBody>
          <a:bodyPr wrap="square" lIns="0" tIns="0" rIns="0" bIns="0" rtlCol="0" anchor="t">
            <a:spAutoFit/>
          </a:bodyPr>
          <a:lstStyle/>
          <a:p>
            <a:pPr>
              <a:lnSpc>
                <a:spcPts val="8474"/>
              </a:lnSpc>
            </a:pPr>
            <a:r>
              <a:rPr lang="en-US" sz="7500" dirty="0">
                <a:solidFill>
                  <a:srgbClr val="4B261F"/>
                </a:solidFill>
                <a:latin typeface="Garamond" panose="02020404030301010803" pitchFamily="18" charset="0"/>
              </a:rPr>
              <a:t>SWOT ANALYSIS</a:t>
            </a:r>
          </a:p>
        </p:txBody>
      </p:sp>
      <p:sp>
        <p:nvSpPr>
          <p:cNvPr id="4" name="TextBox 4"/>
          <p:cNvSpPr txBox="1"/>
          <p:nvPr/>
        </p:nvSpPr>
        <p:spPr>
          <a:xfrm>
            <a:off x="1295400" y="2563262"/>
            <a:ext cx="6632079" cy="887095"/>
          </a:xfrm>
          <a:prstGeom prst="rect">
            <a:avLst/>
          </a:prstGeom>
        </p:spPr>
        <p:txBody>
          <a:bodyPr lIns="0" tIns="0" rIns="0" bIns="0" rtlCol="0" anchor="t">
            <a:spAutoFit/>
          </a:bodyPr>
          <a:lstStyle/>
          <a:p>
            <a:pPr algn="ctr">
              <a:lnSpc>
                <a:spcPts val="7279"/>
              </a:lnSpc>
            </a:pPr>
            <a:r>
              <a:rPr lang="en-US" sz="5199" b="1" dirty="0">
                <a:solidFill>
                  <a:srgbClr val="4B261F"/>
                </a:solidFill>
                <a:latin typeface="Garamond" panose="02020404030301010803" pitchFamily="18" charset="0"/>
              </a:rPr>
              <a:t>Reason for Choosing</a:t>
            </a:r>
          </a:p>
        </p:txBody>
      </p:sp>
      <p:sp>
        <p:nvSpPr>
          <p:cNvPr id="5" name="TextBox 5"/>
          <p:cNvSpPr txBox="1"/>
          <p:nvPr/>
        </p:nvSpPr>
        <p:spPr>
          <a:xfrm>
            <a:off x="1515533" y="3996806"/>
            <a:ext cx="15320434" cy="1427122"/>
          </a:xfrm>
          <a:prstGeom prst="rect">
            <a:avLst/>
          </a:prstGeom>
        </p:spPr>
        <p:txBody>
          <a:bodyPr wrap="square" lIns="0" tIns="0" rIns="0" bIns="0" rtlCol="0" anchor="t">
            <a:spAutoFit/>
          </a:bodyPr>
          <a:lstStyle/>
          <a:p>
            <a:pPr marL="285750" indent="-285750" algn="just">
              <a:buFont typeface="Arial"/>
              <a:buChar char="•"/>
            </a:pPr>
            <a:r>
              <a:rPr lang="en-US" sz="3200" dirty="0">
                <a:solidFill>
                  <a:srgbClr val="4B261F"/>
                </a:solidFill>
                <a:latin typeface="Garamond" panose="02020404030301010803" pitchFamily="18" charset="0"/>
                <a:ea typeface="+mn-lt"/>
                <a:cs typeface="+mn-lt"/>
              </a:rPr>
              <a:t>SWOT is a powerful tool to uncover hidden strengths and weaknesses.</a:t>
            </a:r>
            <a:endParaRPr lang="en-US" sz="3200" dirty="0">
              <a:latin typeface="Garamond" panose="02020404030301010803" pitchFamily="18" charset="0"/>
            </a:endParaRPr>
          </a:p>
          <a:p>
            <a:pPr marL="285750" indent="-285750" algn="just">
              <a:buFont typeface="Arial"/>
              <a:buChar char="•"/>
            </a:pPr>
            <a:r>
              <a:rPr lang="en-US" sz="3200" dirty="0">
                <a:solidFill>
                  <a:srgbClr val="4B261F"/>
                </a:solidFill>
                <a:latin typeface="Garamond" panose="02020404030301010803" pitchFamily="18" charset="0"/>
                <a:ea typeface="+mn-lt"/>
                <a:cs typeface="+mn-lt"/>
              </a:rPr>
              <a:t>It provides a strategic view to capitalize on opportunities and guard against threats.</a:t>
            </a:r>
            <a:endParaRPr lang="en-US" sz="3200" dirty="0">
              <a:latin typeface="Garamond" panose="02020404030301010803" pitchFamily="18" charset="0"/>
            </a:endParaRPr>
          </a:p>
          <a:p>
            <a:pPr algn="just">
              <a:lnSpc>
                <a:spcPts val="3377"/>
              </a:lnSpc>
              <a:spcBef>
                <a:spcPct val="0"/>
              </a:spcBef>
            </a:pPr>
            <a:endParaRPr lang="en-US" sz="3200" dirty="0">
              <a:solidFill>
                <a:srgbClr val="4B261F"/>
              </a:solidFill>
              <a:latin typeface="Garamond" panose="02020404030301010803" pitchFamily="18" charset="0"/>
              <a:ea typeface="Calibri"/>
              <a:cs typeface="Calibri"/>
            </a:endParaRPr>
          </a:p>
        </p:txBody>
      </p:sp>
      <p:sp>
        <p:nvSpPr>
          <p:cNvPr id="6" name="TextBox 6"/>
          <p:cNvSpPr txBox="1"/>
          <p:nvPr/>
        </p:nvSpPr>
        <p:spPr>
          <a:xfrm>
            <a:off x="509621" y="5816832"/>
            <a:ext cx="4671979" cy="889282"/>
          </a:xfrm>
          <a:prstGeom prst="rect">
            <a:avLst/>
          </a:prstGeom>
        </p:spPr>
        <p:txBody>
          <a:bodyPr wrap="square" lIns="0" tIns="0" rIns="0" bIns="0" rtlCol="0" anchor="t">
            <a:spAutoFit/>
          </a:bodyPr>
          <a:lstStyle/>
          <a:p>
            <a:pPr algn="ctr">
              <a:lnSpc>
                <a:spcPts val="7279"/>
              </a:lnSpc>
            </a:pPr>
            <a:r>
              <a:rPr lang="en-US" sz="5199" b="1" dirty="0">
                <a:solidFill>
                  <a:srgbClr val="4B261F"/>
                </a:solidFill>
                <a:latin typeface="Garamond" panose="02020404030301010803" pitchFamily="18" charset="0"/>
              </a:rPr>
              <a:t>Overview</a:t>
            </a:r>
          </a:p>
        </p:txBody>
      </p:sp>
      <p:sp>
        <p:nvSpPr>
          <p:cNvPr id="7" name="TextBox 7"/>
          <p:cNvSpPr txBox="1"/>
          <p:nvPr/>
        </p:nvSpPr>
        <p:spPr>
          <a:xfrm>
            <a:off x="1515533" y="7252563"/>
            <a:ext cx="16230600" cy="1359346"/>
          </a:xfrm>
          <a:prstGeom prst="rect">
            <a:avLst/>
          </a:prstGeom>
        </p:spPr>
        <p:txBody>
          <a:bodyPr lIns="0" tIns="0" rIns="0" bIns="0" rtlCol="0" anchor="t">
            <a:spAutoFit/>
          </a:bodyPr>
          <a:lstStyle/>
          <a:p>
            <a:pPr marL="285750" indent="-285750" algn="just">
              <a:buFont typeface="Arial"/>
              <a:buChar char="•"/>
            </a:pPr>
            <a:r>
              <a:rPr lang="en-US" sz="3000">
                <a:solidFill>
                  <a:srgbClr val="4B261F"/>
                </a:solidFill>
                <a:ea typeface="+mn-lt"/>
                <a:cs typeface="+mn-lt"/>
              </a:rPr>
              <a:t>We systematically analyze internal strengths and weaknesses to refine the user experience.</a:t>
            </a:r>
            <a:endParaRPr lang="en-US" sz="3000">
              <a:ea typeface="Calibri"/>
              <a:cs typeface="Calibri"/>
            </a:endParaRPr>
          </a:p>
          <a:p>
            <a:pPr marL="285750" indent="-285750" algn="just">
              <a:buFont typeface="Arial"/>
              <a:buChar char="•"/>
            </a:pPr>
            <a:r>
              <a:rPr lang="en-US" sz="3000">
                <a:solidFill>
                  <a:srgbClr val="4B261F"/>
                </a:solidFill>
                <a:ea typeface="+mn-lt"/>
                <a:cs typeface="+mn-lt"/>
              </a:rPr>
              <a:t>External opportunities and market threats are identified to sharpen our competitive edge.</a:t>
            </a:r>
            <a:endParaRPr lang="en-US" sz="3000">
              <a:ea typeface="+mn-lt"/>
              <a:cs typeface="+mn-lt"/>
            </a:endParaRPr>
          </a:p>
          <a:p>
            <a:pPr algn="just">
              <a:lnSpc>
                <a:spcPts val="3377"/>
              </a:lnSpc>
            </a:pPr>
            <a:endParaRPr lang="en-US" sz="3000">
              <a:solidFill>
                <a:srgbClr val="4B261F"/>
              </a:solidFill>
              <a:latin typeface="Glacial Indifferenc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TextBox 3"/>
          <p:cNvSpPr txBox="1"/>
          <p:nvPr/>
        </p:nvSpPr>
        <p:spPr>
          <a:xfrm>
            <a:off x="3766062" y="738394"/>
            <a:ext cx="10777042" cy="887095"/>
          </a:xfrm>
          <a:prstGeom prst="rect">
            <a:avLst/>
          </a:prstGeom>
        </p:spPr>
        <p:txBody>
          <a:bodyPr wrap="square" lIns="0" tIns="0" rIns="0" bIns="0" rtlCol="0" anchor="t">
            <a:spAutoFit/>
          </a:bodyPr>
          <a:lstStyle/>
          <a:p>
            <a:pPr algn="ctr">
              <a:lnSpc>
                <a:spcPts val="7279"/>
              </a:lnSpc>
            </a:pPr>
            <a:r>
              <a:rPr lang="en-US" sz="5199" b="1" dirty="0">
                <a:solidFill>
                  <a:srgbClr val="4B261F"/>
                </a:solidFill>
                <a:latin typeface="Garamond" panose="02020404030301010803" pitchFamily="18" charset="0"/>
              </a:rPr>
              <a:t>Needs of SWOT Analysis</a:t>
            </a:r>
          </a:p>
        </p:txBody>
      </p:sp>
      <p:sp>
        <p:nvSpPr>
          <p:cNvPr id="5" name="TextBox 5"/>
          <p:cNvSpPr txBox="1"/>
          <p:nvPr/>
        </p:nvSpPr>
        <p:spPr>
          <a:xfrm>
            <a:off x="3743473" y="5437716"/>
            <a:ext cx="10801053" cy="887095"/>
          </a:xfrm>
          <a:prstGeom prst="rect">
            <a:avLst/>
          </a:prstGeom>
        </p:spPr>
        <p:txBody>
          <a:bodyPr wrap="square" lIns="0" tIns="0" rIns="0" bIns="0" rtlCol="0" anchor="t">
            <a:spAutoFit/>
          </a:bodyPr>
          <a:lstStyle/>
          <a:p>
            <a:pPr algn="ctr">
              <a:lnSpc>
                <a:spcPts val="7279"/>
              </a:lnSpc>
            </a:pPr>
            <a:r>
              <a:rPr lang="en-US" sz="5199" b="1" dirty="0">
                <a:solidFill>
                  <a:srgbClr val="4B261F"/>
                </a:solidFill>
                <a:latin typeface="Garamond" panose="02020404030301010803" pitchFamily="18" charset="0"/>
              </a:rPr>
              <a:t>Benefits of SWOT Analysis</a:t>
            </a:r>
          </a:p>
        </p:txBody>
      </p:sp>
      <p:grpSp>
        <p:nvGrpSpPr>
          <p:cNvPr id="21" name="Group 20">
            <a:extLst>
              <a:ext uri="{FF2B5EF4-FFF2-40B4-BE49-F238E27FC236}">
                <a16:creationId xmlns:a16="http://schemas.microsoft.com/office/drawing/2014/main" id="{9DCF1E1F-BC64-8D5E-E7BE-CC5D556EA44E}"/>
              </a:ext>
            </a:extLst>
          </p:cNvPr>
          <p:cNvGrpSpPr/>
          <p:nvPr/>
        </p:nvGrpSpPr>
        <p:grpSpPr>
          <a:xfrm>
            <a:off x="2275414" y="1841498"/>
            <a:ext cx="13737166" cy="2667001"/>
            <a:chOff x="1164164" y="1862665"/>
            <a:chExt cx="13737166" cy="2667001"/>
          </a:xfrm>
        </p:grpSpPr>
        <p:sp>
          <p:nvSpPr>
            <p:cNvPr id="17" name="Rectangle: Rounded Corners 16">
              <a:extLst>
                <a:ext uri="{FF2B5EF4-FFF2-40B4-BE49-F238E27FC236}">
                  <a16:creationId xmlns:a16="http://schemas.microsoft.com/office/drawing/2014/main" id="{7530EC38-E7E5-26F0-D2A3-F9DF6FD2084F}"/>
                </a:ext>
              </a:extLst>
            </p:cNvPr>
            <p:cNvSpPr/>
            <p:nvPr/>
          </p:nvSpPr>
          <p:spPr>
            <a:xfrm>
              <a:off x="1164165" y="3302000"/>
              <a:ext cx="6455833" cy="1227666"/>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baseline="0">
                  <a:solidFill>
                    <a:srgbClr val="FFFF00"/>
                  </a:solidFill>
                  <a:latin typeface="Calibri"/>
                </a:rPr>
                <a:t>Explore Opportunities</a:t>
              </a:r>
              <a:endParaRPr lang="en-US" sz="3600">
                <a:solidFill>
                  <a:srgbClr val="FFFF00"/>
                </a:solidFill>
                <a:ea typeface="Calibri"/>
                <a:cs typeface="Calibri"/>
              </a:endParaRPr>
            </a:p>
          </p:txBody>
        </p:sp>
        <p:sp>
          <p:nvSpPr>
            <p:cNvPr id="18" name="Rectangle: Rounded Corners 17">
              <a:extLst>
                <a:ext uri="{FF2B5EF4-FFF2-40B4-BE49-F238E27FC236}">
                  <a16:creationId xmlns:a16="http://schemas.microsoft.com/office/drawing/2014/main" id="{693B1AC3-CA3B-4590-A374-8966C2A3EB43}"/>
                </a:ext>
              </a:extLst>
            </p:cNvPr>
            <p:cNvSpPr/>
            <p:nvPr/>
          </p:nvSpPr>
          <p:spPr>
            <a:xfrm>
              <a:off x="1164164" y="1862666"/>
              <a:ext cx="6455833" cy="1227666"/>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b="1" baseline="0">
                  <a:solidFill>
                    <a:srgbClr val="FFFF00"/>
                  </a:solidFill>
                  <a:latin typeface="Calibri"/>
                </a:rPr>
                <a:t>Identify Strengths</a:t>
              </a:r>
              <a:endParaRPr lang="en-US" sz="3600">
                <a:solidFill>
                  <a:srgbClr val="FFFF00"/>
                </a:solidFill>
                <a:ea typeface="Calibri"/>
                <a:cs typeface="Calibri"/>
              </a:endParaRPr>
            </a:p>
          </p:txBody>
        </p:sp>
        <p:sp>
          <p:nvSpPr>
            <p:cNvPr id="19" name="Rectangle: Rounded Corners 18">
              <a:extLst>
                <a:ext uri="{FF2B5EF4-FFF2-40B4-BE49-F238E27FC236}">
                  <a16:creationId xmlns:a16="http://schemas.microsoft.com/office/drawing/2014/main" id="{3004FAC5-AD05-5729-097F-E5D1C4F56514}"/>
                </a:ext>
              </a:extLst>
            </p:cNvPr>
            <p:cNvSpPr/>
            <p:nvPr/>
          </p:nvSpPr>
          <p:spPr>
            <a:xfrm>
              <a:off x="8445497" y="1862665"/>
              <a:ext cx="6455833" cy="1227666"/>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b="1" baseline="0">
                  <a:solidFill>
                    <a:srgbClr val="FFFF00"/>
                  </a:solidFill>
                  <a:latin typeface="Calibri"/>
                </a:rPr>
                <a:t>Pinpoint Weaknesses</a:t>
              </a:r>
              <a:endParaRPr lang="en-US" sz="3600">
                <a:solidFill>
                  <a:srgbClr val="FFFF00"/>
                </a:solidFill>
                <a:ea typeface="Calibri"/>
                <a:cs typeface="Calibri"/>
              </a:endParaRPr>
            </a:p>
          </p:txBody>
        </p:sp>
        <p:sp>
          <p:nvSpPr>
            <p:cNvPr id="20" name="Rectangle: Rounded Corners 19">
              <a:extLst>
                <a:ext uri="{FF2B5EF4-FFF2-40B4-BE49-F238E27FC236}">
                  <a16:creationId xmlns:a16="http://schemas.microsoft.com/office/drawing/2014/main" id="{5D0C6692-808E-84F6-B5E1-5120F79F16A8}"/>
                </a:ext>
              </a:extLst>
            </p:cNvPr>
            <p:cNvSpPr/>
            <p:nvPr/>
          </p:nvSpPr>
          <p:spPr>
            <a:xfrm>
              <a:off x="8445496" y="3301998"/>
              <a:ext cx="6455833" cy="1227666"/>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b="1" baseline="0">
                  <a:solidFill>
                    <a:srgbClr val="FFFF00"/>
                  </a:solidFill>
                  <a:latin typeface="Calibri"/>
                </a:rPr>
                <a:t>Mitigate Threats</a:t>
              </a:r>
              <a:endParaRPr lang="en-US" sz="3600">
                <a:solidFill>
                  <a:srgbClr val="FFFF00"/>
                </a:solidFill>
                <a:ea typeface="Calibri"/>
                <a:cs typeface="Calibri"/>
              </a:endParaRPr>
            </a:p>
          </p:txBody>
        </p:sp>
      </p:grpSp>
      <p:grpSp>
        <p:nvGrpSpPr>
          <p:cNvPr id="27" name="Group 26">
            <a:extLst>
              <a:ext uri="{FF2B5EF4-FFF2-40B4-BE49-F238E27FC236}">
                <a16:creationId xmlns:a16="http://schemas.microsoft.com/office/drawing/2014/main" id="{C2AB28DD-61A9-4491-6E1C-A49E0F472585}"/>
              </a:ext>
            </a:extLst>
          </p:cNvPr>
          <p:cNvGrpSpPr/>
          <p:nvPr/>
        </p:nvGrpSpPr>
        <p:grpSpPr>
          <a:xfrm>
            <a:off x="2275414" y="7027331"/>
            <a:ext cx="13737166" cy="2667001"/>
            <a:chOff x="1164164" y="1862665"/>
            <a:chExt cx="13737166" cy="2667001"/>
          </a:xfrm>
        </p:grpSpPr>
        <p:sp>
          <p:nvSpPr>
            <p:cNvPr id="28" name="Rectangle: Rounded Corners 27">
              <a:extLst>
                <a:ext uri="{FF2B5EF4-FFF2-40B4-BE49-F238E27FC236}">
                  <a16:creationId xmlns:a16="http://schemas.microsoft.com/office/drawing/2014/main" id="{4795A3EB-D2E6-148C-01CE-7311682E7AFA}"/>
                </a:ext>
              </a:extLst>
            </p:cNvPr>
            <p:cNvSpPr/>
            <p:nvPr/>
          </p:nvSpPr>
          <p:spPr>
            <a:xfrm>
              <a:off x="1164165" y="3302000"/>
              <a:ext cx="6455833" cy="1227666"/>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3600" b="1">
                <a:solidFill>
                  <a:srgbClr val="FFFF00"/>
                </a:solidFill>
                <a:ea typeface="Calibri"/>
                <a:cs typeface="Calibri"/>
              </a:endParaRPr>
            </a:p>
          </p:txBody>
        </p:sp>
        <p:sp>
          <p:nvSpPr>
            <p:cNvPr id="29" name="Rectangle: Rounded Corners 28">
              <a:extLst>
                <a:ext uri="{FF2B5EF4-FFF2-40B4-BE49-F238E27FC236}">
                  <a16:creationId xmlns:a16="http://schemas.microsoft.com/office/drawing/2014/main" id="{AC902C56-629C-337F-0141-4AF1C95201F5}"/>
                </a:ext>
              </a:extLst>
            </p:cNvPr>
            <p:cNvSpPr/>
            <p:nvPr/>
          </p:nvSpPr>
          <p:spPr>
            <a:xfrm>
              <a:off x="1164164" y="1862666"/>
              <a:ext cx="6455833" cy="1227666"/>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b="1">
                  <a:solidFill>
                    <a:srgbClr val="FFFF00"/>
                  </a:solidFill>
                  <a:latin typeface="Glacial Indifference"/>
                  <a:ea typeface="Calibri"/>
                  <a:cs typeface="Calibri"/>
                </a:rPr>
                <a:t>Strategic Planning</a:t>
              </a:r>
              <a:endParaRPr lang="en-US" sz="3600">
                <a:solidFill>
                  <a:srgbClr val="FFFF00"/>
                </a:solidFill>
                <a:latin typeface="Glacial Indifference"/>
                <a:ea typeface="Calibri"/>
                <a:cs typeface="Calibri"/>
              </a:endParaRPr>
            </a:p>
          </p:txBody>
        </p:sp>
        <p:sp>
          <p:nvSpPr>
            <p:cNvPr id="30" name="Rectangle: Rounded Corners 29">
              <a:extLst>
                <a:ext uri="{FF2B5EF4-FFF2-40B4-BE49-F238E27FC236}">
                  <a16:creationId xmlns:a16="http://schemas.microsoft.com/office/drawing/2014/main" id="{6AE17A90-6E7D-89B5-2359-A2E70E8AECC1}"/>
                </a:ext>
              </a:extLst>
            </p:cNvPr>
            <p:cNvSpPr/>
            <p:nvPr/>
          </p:nvSpPr>
          <p:spPr>
            <a:xfrm>
              <a:off x="8445497" y="1862665"/>
              <a:ext cx="6455833" cy="1227666"/>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b="1">
                  <a:solidFill>
                    <a:srgbClr val="FFFF00"/>
                  </a:solidFill>
                  <a:latin typeface="Glacial Indifference"/>
                  <a:ea typeface="Calibri"/>
                  <a:cs typeface="Calibri"/>
                </a:rPr>
                <a:t>Opportunity Recognition</a:t>
              </a:r>
              <a:endParaRPr lang="en-US" sz="3600">
                <a:solidFill>
                  <a:srgbClr val="FFFF00"/>
                </a:solidFill>
                <a:ea typeface="Calibri"/>
                <a:cs typeface="Calibri"/>
              </a:endParaRPr>
            </a:p>
          </p:txBody>
        </p:sp>
        <p:sp>
          <p:nvSpPr>
            <p:cNvPr id="31" name="Rectangle: Rounded Corners 30">
              <a:extLst>
                <a:ext uri="{FF2B5EF4-FFF2-40B4-BE49-F238E27FC236}">
                  <a16:creationId xmlns:a16="http://schemas.microsoft.com/office/drawing/2014/main" id="{E58D2514-81F7-0997-BF5B-43968A2C2E5A}"/>
                </a:ext>
              </a:extLst>
            </p:cNvPr>
            <p:cNvSpPr/>
            <p:nvPr/>
          </p:nvSpPr>
          <p:spPr>
            <a:xfrm>
              <a:off x="8445496" y="3301998"/>
              <a:ext cx="6455833" cy="1227666"/>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b="1">
                  <a:solidFill>
                    <a:srgbClr val="FFFF00"/>
                  </a:solidFill>
                  <a:latin typeface="Glacial Indifference"/>
                  <a:ea typeface="Calibri"/>
                  <a:cs typeface="Calibri"/>
                </a:rPr>
                <a:t>User-Centered Improvement</a:t>
              </a:r>
              <a:endParaRPr lang="en-US" sz="3600">
                <a:solidFill>
                  <a:srgbClr val="FFFF00"/>
                </a:solidFill>
                <a:ea typeface="Calibri"/>
                <a:cs typeface="Calibri"/>
              </a:endParaRPr>
            </a:p>
          </p:txBody>
        </p:sp>
      </p:grpSp>
      <p:sp>
        <p:nvSpPr>
          <p:cNvPr id="33" name="TextBox 32">
            <a:extLst>
              <a:ext uri="{FF2B5EF4-FFF2-40B4-BE49-F238E27FC236}">
                <a16:creationId xmlns:a16="http://schemas.microsoft.com/office/drawing/2014/main" id="{603F8C3E-3E54-316B-B0A4-C6696F84BD5E}"/>
              </a:ext>
            </a:extLst>
          </p:cNvPr>
          <p:cNvSpPr txBox="1"/>
          <p:nvPr/>
        </p:nvSpPr>
        <p:spPr>
          <a:xfrm>
            <a:off x="2226734" y="8830733"/>
            <a:ext cx="4330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00"/>
                </a:solidFill>
                <a:latin typeface="Glacial Indifference"/>
              </a:rPr>
              <a:t>Risk Management</a:t>
            </a:r>
            <a:endParaRPr lang="en-US" sz="3600">
              <a:solidFill>
                <a:srgbClr val="FFFF00"/>
              </a:solidFill>
              <a:ea typeface="Calibri"/>
              <a:cs typeface="Calibri"/>
            </a:endParaRPr>
          </a:p>
        </p:txBody>
      </p:sp>
    </p:spTree>
    <p:extLst>
      <p:ext uri="{BB962C8B-B14F-4D97-AF65-F5344CB8AC3E}">
        <p14:creationId xmlns:p14="http://schemas.microsoft.com/office/powerpoint/2010/main" val="2876161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pic>
        <p:nvPicPr>
          <p:cNvPr id="7" name="Picture 6" descr="A diagram of a swot analysis&#10;&#10;Description automatically generated">
            <a:extLst>
              <a:ext uri="{FF2B5EF4-FFF2-40B4-BE49-F238E27FC236}">
                <a16:creationId xmlns:a16="http://schemas.microsoft.com/office/drawing/2014/main" id="{61AC797B-CF13-F099-5D79-2CDC5B87F2BB}"/>
              </a:ext>
            </a:extLst>
          </p:cNvPr>
          <p:cNvPicPr>
            <a:picLocks noChangeAspect="1"/>
          </p:cNvPicPr>
          <p:nvPr/>
        </p:nvPicPr>
        <p:blipFill>
          <a:blip r:embed="rId3"/>
          <a:stretch>
            <a:fillRect/>
          </a:stretch>
        </p:blipFill>
        <p:spPr>
          <a:xfrm>
            <a:off x="2214034" y="4234"/>
            <a:ext cx="13605932" cy="102785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b="-18444"/>
            </a:stretch>
          </a:blipFill>
        </p:spPr>
        <p:txBody>
          <a:bodyPr/>
          <a:lstStyle/>
          <a:p>
            <a:endParaRPr lang="en-US"/>
          </a:p>
        </p:txBody>
      </p:sp>
      <p:sp>
        <p:nvSpPr>
          <p:cNvPr id="3" name="Freeform 3"/>
          <p:cNvSpPr/>
          <p:nvPr/>
        </p:nvSpPr>
        <p:spPr>
          <a:xfrm>
            <a:off x="6047709" y="2018803"/>
            <a:ext cx="6192582" cy="6249395"/>
          </a:xfrm>
          <a:custGeom>
            <a:avLst/>
            <a:gdLst/>
            <a:ahLst/>
            <a:cxnLst/>
            <a:rect l="l" t="t" r="r" b="b"/>
            <a:pathLst>
              <a:path w="6192582" h="6249395">
                <a:moveTo>
                  <a:pt x="0" y="0"/>
                </a:moveTo>
                <a:lnTo>
                  <a:pt x="6192582" y="0"/>
                </a:lnTo>
                <a:lnTo>
                  <a:pt x="6192582" y="6249394"/>
                </a:lnTo>
                <a:lnTo>
                  <a:pt x="0" y="62493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0" y="297765"/>
            <a:ext cx="10345362" cy="1279838"/>
          </a:xfrm>
          <a:prstGeom prst="rect">
            <a:avLst/>
          </a:prstGeom>
        </p:spPr>
        <p:txBody>
          <a:bodyPr lIns="0" tIns="0" rIns="0" bIns="0" rtlCol="0" anchor="t">
            <a:spAutoFit/>
          </a:bodyPr>
          <a:lstStyle/>
          <a:p>
            <a:pPr algn="ctr">
              <a:lnSpc>
                <a:spcPts val="10500"/>
              </a:lnSpc>
            </a:pPr>
            <a:r>
              <a:rPr lang="en-US" sz="7500" dirty="0">
                <a:solidFill>
                  <a:srgbClr val="494F56"/>
                </a:solidFill>
                <a:latin typeface="Garamond" panose="02020404030301010803" pitchFamily="18" charset="0"/>
              </a:rPr>
              <a:t>TABLE OF CONTENTS</a:t>
            </a:r>
          </a:p>
        </p:txBody>
      </p:sp>
      <p:sp>
        <p:nvSpPr>
          <p:cNvPr id="5" name="TextBox 5"/>
          <p:cNvSpPr txBox="1"/>
          <p:nvPr/>
        </p:nvSpPr>
        <p:spPr>
          <a:xfrm>
            <a:off x="6701346" y="3438890"/>
            <a:ext cx="4885308" cy="3904659"/>
          </a:xfrm>
          <a:prstGeom prst="rect">
            <a:avLst/>
          </a:prstGeom>
        </p:spPr>
        <p:txBody>
          <a:bodyPr lIns="0" tIns="0" rIns="0" bIns="0" rtlCol="0" anchor="t">
            <a:spAutoFit/>
          </a:bodyPr>
          <a:lstStyle/>
          <a:p>
            <a:pPr marL="690876" lvl="1" indent="-345438">
              <a:lnSpc>
                <a:spcPts val="4479"/>
              </a:lnSpc>
              <a:buFont typeface="Arial"/>
              <a:buChar char="•"/>
            </a:pPr>
            <a:r>
              <a:rPr lang="en-US" sz="3199" dirty="0">
                <a:solidFill>
                  <a:srgbClr val="494F56"/>
                </a:solidFill>
                <a:latin typeface="Garamond" panose="02020404030301010803" pitchFamily="18" charset="0"/>
              </a:rPr>
              <a:t>Overview</a:t>
            </a:r>
          </a:p>
          <a:p>
            <a:pPr marL="690876" lvl="1" indent="-345438">
              <a:lnSpc>
                <a:spcPts val="4479"/>
              </a:lnSpc>
              <a:buFont typeface="Arial"/>
              <a:buChar char="•"/>
            </a:pPr>
            <a:r>
              <a:rPr lang="en-US" sz="3199" dirty="0">
                <a:solidFill>
                  <a:srgbClr val="494F56"/>
                </a:solidFill>
                <a:latin typeface="Garamond" panose="02020404030301010803" pitchFamily="18" charset="0"/>
              </a:rPr>
              <a:t>Target Audience</a:t>
            </a:r>
          </a:p>
          <a:p>
            <a:pPr marL="690876" lvl="1" indent="-345438">
              <a:lnSpc>
                <a:spcPts val="4479"/>
              </a:lnSpc>
              <a:buFont typeface="Arial"/>
              <a:buChar char="•"/>
            </a:pPr>
            <a:r>
              <a:rPr lang="en-US" sz="3199" dirty="0">
                <a:solidFill>
                  <a:srgbClr val="494F56"/>
                </a:solidFill>
                <a:latin typeface="Garamond" panose="02020404030301010803" pitchFamily="18" charset="0"/>
              </a:rPr>
              <a:t>Product Objectives</a:t>
            </a:r>
          </a:p>
          <a:p>
            <a:pPr marL="690876" lvl="1" indent="-345438">
              <a:lnSpc>
                <a:spcPts val="4479"/>
              </a:lnSpc>
              <a:buFont typeface="Arial"/>
              <a:buChar char="•"/>
            </a:pPr>
            <a:r>
              <a:rPr lang="en-US" sz="3199" dirty="0">
                <a:solidFill>
                  <a:srgbClr val="494F56"/>
                </a:solidFill>
                <a:latin typeface="Garamond" panose="02020404030301010803" pitchFamily="18" charset="0"/>
              </a:rPr>
              <a:t>User Pain Points</a:t>
            </a:r>
          </a:p>
          <a:p>
            <a:pPr marL="690876" lvl="1" indent="-345438">
              <a:lnSpc>
                <a:spcPts val="4479"/>
              </a:lnSpc>
              <a:buFont typeface="Arial"/>
              <a:buChar char="•"/>
            </a:pPr>
            <a:r>
              <a:rPr lang="en-US" sz="3199" dirty="0">
                <a:solidFill>
                  <a:srgbClr val="494F56"/>
                </a:solidFill>
                <a:latin typeface="Garamond" panose="02020404030301010803" pitchFamily="18" charset="0"/>
              </a:rPr>
              <a:t>User Research Methods</a:t>
            </a:r>
          </a:p>
          <a:p>
            <a:pPr marL="690876" lvl="1" indent="-345438">
              <a:lnSpc>
                <a:spcPts val="4479"/>
              </a:lnSpc>
              <a:buFont typeface="Arial"/>
              <a:buChar char="•"/>
            </a:pPr>
            <a:r>
              <a:rPr lang="en-US" sz="3199" dirty="0">
                <a:solidFill>
                  <a:srgbClr val="494F56"/>
                </a:solidFill>
                <a:latin typeface="Garamond" panose="02020404030301010803" pitchFamily="18" charset="0"/>
              </a:rPr>
              <a:t>Conclusion</a:t>
            </a:r>
          </a:p>
          <a:p>
            <a:pPr>
              <a:lnSpc>
                <a:spcPts val="3359"/>
              </a:lnSpc>
            </a:pPr>
            <a:endParaRPr lang="en-US" sz="3199" dirty="0">
              <a:solidFill>
                <a:srgbClr val="494F56"/>
              </a:solidFill>
              <a:latin typeface="Garamond" panose="020204040303010108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806149"/>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en-US"/>
          </a:p>
        </p:txBody>
      </p:sp>
      <p:sp>
        <p:nvSpPr>
          <p:cNvPr id="4" name="TextBox 4"/>
          <p:cNvSpPr txBox="1"/>
          <p:nvPr/>
        </p:nvSpPr>
        <p:spPr>
          <a:xfrm>
            <a:off x="4453837" y="956320"/>
            <a:ext cx="9388761" cy="1085850"/>
          </a:xfrm>
          <a:prstGeom prst="rect">
            <a:avLst/>
          </a:prstGeom>
        </p:spPr>
        <p:txBody>
          <a:bodyPr lIns="0" tIns="0" rIns="0" bIns="0" rtlCol="0" anchor="t">
            <a:spAutoFit/>
          </a:bodyPr>
          <a:lstStyle/>
          <a:p>
            <a:pPr algn="ctr">
              <a:lnSpc>
                <a:spcPts val="8474"/>
              </a:lnSpc>
            </a:pPr>
            <a:r>
              <a:rPr lang="en-US" sz="7500" b="1" dirty="0">
                <a:solidFill>
                  <a:srgbClr val="4B261F"/>
                </a:solidFill>
                <a:latin typeface="Garamond" panose="02020404030301010803" pitchFamily="18" charset="0"/>
              </a:rPr>
              <a:t>User Journey Maps</a:t>
            </a:r>
          </a:p>
        </p:txBody>
      </p:sp>
      <p:sp>
        <p:nvSpPr>
          <p:cNvPr id="5" name="TextBox 5"/>
          <p:cNvSpPr txBox="1"/>
          <p:nvPr/>
        </p:nvSpPr>
        <p:spPr>
          <a:xfrm>
            <a:off x="1130615" y="2984993"/>
            <a:ext cx="7107974" cy="2677656"/>
          </a:xfrm>
          <a:prstGeom prst="rect">
            <a:avLst/>
          </a:prstGeom>
        </p:spPr>
        <p:txBody>
          <a:bodyPr wrap="square" lIns="0" tIns="0" rIns="0" bIns="0" rtlCol="0" anchor="t">
            <a:spAutoFit/>
          </a:bodyPr>
          <a:lstStyle/>
          <a:p>
            <a:pPr algn="ctr"/>
            <a:r>
              <a:rPr lang="en-US" sz="5200" b="1" dirty="0">
                <a:solidFill>
                  <a:srgbClr val="4B261F"/>
                </a:solidFill>
                <a:latin typeface="Garamond" panose="02020404030301010803" pitchFamily="18" charset="0"/>
                <a:ea typeface="+mn-lt"/>
                <a:cs typeface="+mn-lt"/>
              </a:rPr>
              <a:t>Reason for Choosing</a:t>
            </a:r>
            <a:endParaRPr lang="en-US" sz="5200" b="1" dirty="0">
              <a:solidFill>
                <a:srgbClr val="000000"/>
              </a:solidFill>
              <a:latin typeface="Garamond" panose="02020404030301010803" pitchFamily="18" charset="0"/>
              <a:ea typeface="+mn-lt"/>
              <a:cs typeface="+mn-lt"/>
            </a:endParaRPr>
          </a:p>
          <a:p>
            <a:endParaRPr lang="en-US" sz="3200" dirty="0">
              <a:solidFill>
                <a:srgbClr val="4B261F"/>
              </a:solidFill>
              <a:latin typeface="Garamond" panose="02020404030301010803" pitchFamily="18" charset="0"/>
              <a:ea typeface="Calibri" panose="020F0502020204030204"/>
              <a:cs typeface="Calibri" panose="020F0502020204030204"/>
            </a:endParaRPr>
          </a:p>
          <a:p>
            <a:pPr marL="457200" indent="-457200">
              <a:buFont typeface="Arial"/>
              <a:buChar char="•"/>
            </a:pPr>
            <a:r>
              <a:rPr lang="en-US" sz="3000" dirty="0">
                <a:solidFill>
                  <a:srgbClr val="4B261F"/>
                </a:solidFill>
                <a:latin typeface="Garamond" panose="02020404030301010803" pitchFamily="18" charset="0"/>
                <a:ea typeface="+mn-lt"/>
                <a:cs typeface="+mn-lt"/>
              </a:rPr>
              <a:t>Visualize Flow</a:t>
            </a:r>
          </a:p>
          <a:p>
            <a:pPr marL="457200" indent="-457200">
              <a:buFont typeface="Arial"/>
              <a:buChar char="•"/>
            </a:pPr>
            <a:r>
              <a:rPr lang="en-US" sz="3000" dirty="0">
                <a:solidFill>
                  <a:srgbClr val="4B261F"/>
                </a:solidFill>
                <a:latin typeface="Garamond" panose="02020404030301010803" pitchFamily="18" charset="0"/>
                <a:ea typeface="+mn-lt"/>
                <a:cs typeface="+mn-lt"/>
              </a:rPr>
              <a:t>Identify Issues</a:t>
            </a:r>
            <a:endParaRPr lang="en-US" dirty="0">
              <a:solidFill>
                <a:srgbClr val="000000"/>
              </a:solidFill>
              <a:latin typeface="Garamond" panose="02020404030301010803" pitchFamily="18" charset="0"/>
              <a:ea typeface="+mn-lt"/>
              <a:cs typeface="+mn-lt"/>
            </a:endParaRPr>
          </a:p>
          <a:p>
            <a:pPr marL="457200" indent="-457200">
              <a:buFont typeface="Arial"/>
              <a:buChar char="•"/>
            </a:pPr>
            <a:r>
              <a:rPr lang="en-US" sz="3000" dirty="0">
                <a:solidFill>
                  <a:srgbClr val="4B261F"/>
                </a:solidFill>
                <a:latin typeface="Garamond" panose="02020404030301010803" pitchFamily="18" charset="0"/>
                <a:ea typeface="+mn-lt"/>
                <a:cs typeface="+mn-lt"/>
              </a:rPr>
              <a:t>Enhance Engagement</a:t>
            </a:r>
            <a:endParaRPr lang="en-US" dirty="0">
              <a:solidFill>
                <a:srgbClr val="000000"/>
              </a:solidFill>
              <a:latin typeface="Garamond" panose="02020404030301010803" pitchFamily="18" charset="0"/>
              <a:ea typeface="+mn-lt"/>
              <a:cs typeface="+mn-lt"/>
            </a:endParaRPr>
          </a:p>
        </p:txBody>
      </p:sp>
      <p:sp>
        <p:nvSpPr>
          <p:cNvPr id="6" name="TextBox 5">
            <a:extLst>
              <a:ext uri="{FF2B5EF4-FFF2-40B4-BE49-F238E27FC236}">
                <a16:creationId xmlns:a16="http://schemas.microsoft.com/office/drawing/2014/main" id="{981A9A69-6859-AA8E-9BEA-E2444FA35A11}"/>
              </a:ext>
            </a:extLst>
          </p:cNvPr>
          <p:cNvSpPr txBox="1"/>
          <p:nvPr/>
        </p:nvSpPr>
        <p:spPr>
          <a:xfrm>
            <a:off x="10864391" y="2816258"/>
            <a:ext cx="7244498"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200" b="1" dirty="0">
                <a:solidFill>
                  <a:srgbClr val="4B261F"/>
                </a:solidFill>
                <a:latin typeface="Garamond" panose="02020404030301010803" pitchFamily="18" charset="0"/>
                <a:ea typeface="+mn-lt"/>
                <a:cs typeface="+mn-lt"/>
              </a:rPr>
              <a:t>Overview</a:t>
            </a:r>
            <a:endParaRPr lang="en-US" sz="5200" b="1" dirty="0">
              <a:latin typeface="Garamond" panose="02020404030301010803" pitchFamily="18" charset="0"/>
              <a:ea typeface="+mn-lt"/>
              <a:cs typeface="+mn-lt"/>
            </a:endParaRPr>
          </a:p>
          <a:p>
            <a:pPr marL="457200" indent="-457200">
              <a:buFont typeface="Arial,Sans-Serif"/>
              <a:buChar char="•"/>
            </a:pPr>
            <a:endParaRPr lang="en-US" sz="3000" dirty="0">
              <a:solidFill>
                <a:srgbClr val="4B261F"/>
              </a:solidFill>
              <a:latin typeface="Garamond" panose="02020404030301010803" pitchFamily="18" charset="0"/>
              <a:ea typeface="+mn-lt"/>
              <a:cs typeface="+mn-lt"/>
            </a:endParaRPr>
          </a:p>
          <a:p>
            <a:pPr marL="457200" indent="-457200">
              <a:buFont typeface="Arial,Sans-Serif"/>
              <a:buChar char="•"/>
            </a:pPr>
            <a:r>
              <a:rPr lang="en-US" sz="3000" dirty="0">
                <a:solidFill>
                  <a:srgbClr val="4B261F"/>
                </a:solidFill>
                <a:latin typeface="Garamond" panose="02020404030301010803" pitchFamily="18" charset="0"/>
                <a:ea typeface="+mn-lt"/>
                <a:cs typeface="+mn-lt"/>
              </a:rPr>
              <a:t>Map Actions</a:t>
            </a:r>
            <a:endParaRPr lang="en-US" dirty="0">
              <a:latin typeface="Garamond" panose="02020404030301010803" pitchFamily="18" charset="0"/>
              <a:ea typeface="Calibri"/>
              <a:cs typeface="Calibri"/>
            </a:endParaRPr>
          </a:p>
          <a:p>
            <a:pPr marL="457200" indent="-457200">
              <a:buFont typeface="Arial,Sans-Serif"/>
              <a:buChar char="•"/>
            </a:pPr>
            <a:r>
              <a:rPr lang="en-US" sz="3000" dirty="0">
                <a:solidFill>
                  <a:srgbClr val="4B261F"/>
                </a:solidFill>
                <a:latin typeface="Garamond" panose="02020404030301010803" pitchFamily="18" charset="0"/>
                <a:ea typeface="+mn-lt"/>
                <a:cs typeface="+mn-lt"/>
              </a:rPr>
              <a:t>Track Emotions</a:t>
            </a:r>
          </a:p>
          <a:p>
            <a:pPr marL="457200" indent="-457200">
              <a:buFont typeface="Arial,Sans-Serif"/>
              <a:buChar char="•"/>
            </a:pPr>
            <a:r>
              <a:rPr lang="en-US" sz="3000" dirty="0">
                <a:solidFill>
                  <a:srgbClr val="4B261F"/>
                </a:solidFill>
                <a:latin typeface="Garamond" panose="02020404030301010803" pitchFamily="18" charset="0"/>
                <a:ea typeface="+mn-lt"/>
                <a:cs typeface="+mn-lt"/>
              </a:rPr>
              <a:t>Analyze Touchpoints </a:t>
            </a:r>
            <a:endParaRPr lang="en-US" dirty="0">
              <a:solidFill>
                <a:srgbClr val="000000"/>
              </a:solidFill>
              <a:latin typeface="Garamond" panose="02020404030301010803" pitchFamily="18" charset="0"/>
              <a:ea typeface="+mn-lt"/>
              <a:cs typeface="+mn-lt"/>
            </a:endParaRPr>
          </a:p>
          <a:p>
            <a:endParaRPr lang="en-US" dirty="0">
              <a:latin typeface="Garamond" panose="02020404030301010803" pitchFamily="18" charset="0"/>
              <a:ea typeface="Calibri"/>
              <a:cs typeface="Calibri"/>
            </a:endParaRPr>
          </a:p>
        </p:txBody>
      </p:sp>
      <p:sp>
        <p:nvSpPr>
          <p:cNvPr id="8" name="TextBox 7">
            <a:extLst>
              <a:ext uri="{FF2B5EF4-FFF2-40B4-BE49-F238E27FC236}">
                <a16:creationId xmlns:a16="http://schemas.microsoft.com/office/drawing/2014/main" id="{7600B686-D58A-4C8C-C4AA-5A5C8F310FF9}"/>
              </a:ext>
            </a:extLst>
          </p:cNvPr>
          <p:cNvSpPr txBox="1"/>
          <p:nvPr/>
        </p:nvSpPr>
        <p:spPr>
          <a:xfrm>
            <a:off x="1125090" y="6302997"/>
            <a:ext cx="7103095" cy="27392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200" b="1" dirty="0">
                <a:solidFill>
                  <a:srgbClr val="4B261F"/>
                </a:solidFill>
                <a:latin typeface="Garamond" panose="02020404030301010803" pitchFamily="18" charset="0"/>
                <a:ea typeface="+mn-lt"/>
                <a:cs typeface="+mn-lt"/>
              </a:rPr>
              <a:t>Needs</a:t>
            </a:r>
            <a:endParaRPr lang="en-US" b="1" dirty="0">
              <a:solidFill>
                <a:srgbClr val="000000"/>
              </a:solidFill>
              <a:latin typeface="Garamond" panose="02020404030301010803" pitchFamily="18" charset="0"/>
              <a:ea typeface="+mn-lt"/>
              <a:cs typeface="+mn-lt"/>
            </a:endParaRPr>
          </a:p>
          <a:p>
            <a:pPr marL="457200" indent="-457200">
              <a:buFont typeface="Arial"/>
              <a:buChar char="•"/>
            </a:pPr>
            <a:endParaRPr lang="en-US" sz="3000" dirty="0">
              <a:solidFill>
                <a:srgbClr val="4B261F"/>
              </a:solidFill>
              <a:latin typeface="Garamond" panose="02020404030301010803" pitchFamily="18" charset="0"/>
              <a:ea typeface="+mn-lt"/>
              <a:cs typeface="+mn-lt"/>
            </a:endParaRPr>
          </a:p>
          <a:p>
            <a:pPr marL="457200" indent="-457200">
              <a:buFont typeface="Arial"/>
              <a:buChar char="•"/>
            </a:pPr>
            <a:r>
              <a:rPr lang="en-US" sz="3000" dirty="0">
                <a:solidFill>
                  <a:srgbClr val="4B261F"/>
                </a:solidFill>
                <a:latin typeface="Garamond" panose="02020404030301010803" pitchFamily="18" charset="0"/>
                <a:ea typeface="+mn-lt"/>
                <a:cs typeface="+mn-lt"/>
              </a:rPr>
              <a:t>Optimize Flow</a:t>
            </a:r>
            <a:endParaRPr lang="en-US" dirty="0">
              <a:solidFill>
                <a:srgbClr val="000000"/>
              </a:solidFill>
              <a:latin typeface="Garamond" panose="02020404030301010803" pitchFamily="18" charset="0"/>
              <a:ea typeface="+mn-lt"/>
              <a:cs typeface="+mn-lt"/>
            </a:endParaRPr>
          </a:p>
          <a:p>
            <a:pPr marL="457200" indent="-457200">
              <a:buFont typeface="Arial"/>
              <a:buChar char="•"/>
            </a:pPr>
            <a:r>
              <a:rPr lang="en-US" sz="3000" dirty="0">
                <a:solidFill>
                  <a:srgbClr val="4B261F"/>
                </a:solidFill>
                <a:latin typeface="Garamond" panose="02020404030301010803" pitchFamily="18" charset="0"/>
                <a:ea typeface="+mn-lt"/>
                <a:cs typeface="+mn-lt"/>
              </a:rPr>
              <a:t>Boost Satisfaction</a:t>
            </a:r>
          </a:p>
          <a:p>
            <a:pPr marL="457200" indent="-457200">
              <a:buFont typeface="Arial"/>
              <a:buChar char="•"/>
            </a:pPr>
            <a:r>
              <a:rPr lang="en-US" sz="3000" dirty="0">
                <a:solidFill>
                  <a:srgbClr val="4B261F"/>
                </a:solidFill>
                <a:latin typeface="Garamond" panose="02020404030301010803" pitchFamily="18" charset="0"/>
                <a:ea typeface="+mn-lt"/>
                <a:cs typeface="+mn-lt"/>
              </a:rPr>
              <a:t>Increase Retention</a:t>
            </a:r>
          </a:p>
        </p:txBody>
      </p:sp>
      <p:sp>
        <p:nvSpPr>
          <p:cNvPr id="9" name="TextBox 8">
            <a:extLst>
              <a:ext uri="{FF2B5EF4-FFF2-40B4-BE49-F238E27FC236}">
                <a16:creationId xmlns:a16="http://schemas.microsoft.com/office/drawing/2014/main" id="{7A59CCE7-0246-DA1B-3CB5-8E5E5E350D66}"/>
              </a:ext>
            </a:extLst>
          </p:cNvPr>
          <p:cNvSpPr txBox="1"/>
          <p:nvPr/>
        </p:nvSpPr>
        <p:spPr>
          <a:xfrm>
            <a:off x="10633673" y="6040225"/>
            <a:ext cx="7244497"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200" b="1" dirty="0">
                <a:solidFill>
                  <a:srgbClr val="4B261F"/>
                </a:solidFill>
                <a:latin typeface="Garamond" panose="02020404030301010803" pitchFamily="18" charset="0"/>
                <a:ea typeface="+mn-lt"/>
                <a:cs typeface="+mn-lt"/>
              </a:rPr>
              <a:t>Benefits</a:t>
            </a:r>
            <a:endParaRPr lang="en-US" b="1" dirty="0">
              <a:latin typeface="Garamond" panose="02020404030301010803" pitchFamily="18" charset="0"/>
              <a:ea typeface="+mn-lt"/>
              <a:cs typeface="+mn-lt"/>
            </a:endParaRPr>
          </a:p>
          <a:p>
            <a:pPr marL="285750" indent="-285750">
              <a:buFont typeface="Arial"/>
              <a:buChar char="•"/>
            </a:pPr>
            <a:endParaRPr lang="en-US" b="1" dirty="0">
              <a:latin typeface="Garamond" panose="02020404030301010803" pitchFamily="18" charset="0"/>
              <a:ea typeface="+mn-lt"/>
              <a:cs typeface="+mn-lt"/>
            </a:endParaRPr>
          </a:p>
          <a:p>
            <a:pPr marL="285750" indent="-285750">
              <a:buFont typeface="Arial"/>
              <a:buChar char="•"/>
            </a:pPr>
            <a:endParaRPr lang="en-US" b="1" dirty="0">
              <a:solidFill>
                <a:srgbClr val="000000"/>
              </a:solidFill>
              <a:latin typeface="Garamond" panose="02020404030301010803" pitchFamily="18" charset="0"/>
              <a:ea typeface="+mn-lt"/>
              <a:cs typeface="+mn-lt"/>
            </a:endParaRPr>
          </a:p>
          <a:p>
            <a:pPr marL="285750" indent="-285750">
              <a:buFont typeface="Arial"/>
              <a:buChar char="•"/>
            </a:pPr>
            <a:r>
              <a:rPr lang="en-US" sz="3000" dirty="0">
                <a:solidFill>
                  <a:srgbClr val="4B261F"/>
                </a:solidFill>
                <a:latin typeface="Garamond" panose="02020404030301010803" pitchFamily="18" charset="0"/>
                <a:ea typeface="+mn-lt"/>
                <a:cs typeface="+mn-lt"/>
              </a:rPr>
              <a:t>Smoother Onboarding</a:t>
            </a:r>
            <a:endParaRPr lang="en-US" dirty="0">
              <a:solidFill>
                <a:srgbClr val="000000"/>
              </a:solidFill>
              <a:latin typeface="Garamond" panose="02020404030301010803" pitchFamily="18" charset="0"/>
              <a:ea typeface="+mn-lt"/>
              <a:cs typeface="+mn-lt"/>
            </a:endParaRPr>
          </a:p>
          <a:p>
            <a:pPr marL="285750" indent="-285750">
              <a:buFont typeface="Arial"/>
              <a:buChar char="•"/>
            </a:pPr>
            <a:r>
              <a:rPr lang="en-US" sz="3000" dirty="0">
                <a:solidFill>
                  <a:srgbClr val="4B261F"/>
                </a:solidFill>
                <a:latin typeface="Garamond" panose="02020404030301010803" pitchFamily="18" charset="0"/>
                <a:ea typeface="+mn-lt"/>
                <a:cs typeface="+mn-lt"/>
              </a:rPr>
              <a:t>Enhance Usability</a:t>
            </a:r>
          </a:p>
          <a:p>
            <a:pPr marL="285750" indent="-285750">
              <a:buFont typeface="Arial"/>
              <a:buChar char="•"/>
            </a:pPr>
            <a:r>
              <a:rPr lang="en-US" sz="3000" dirty="0">
                <a:solidFill>
                  <a:srgbClr val="4B261F"/>
                </a:solidFill>
                <a:latin typeface="Garamond" panose="02020404030301010803" pitchFamily="18" charset="0"/>
                <a:ea typeface="+mn-lt"/>
                <a:cs typeface="+mn-lt"/>
              </a:rPr>
              <a:t>Boost Loyalty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4" name="TextBox 4"/>
          <p:cNvSpPr txBox="1"/>
          <p:nvPr/>
        </p:nvSpPr>
        <p:spPr>
          <a:xfrm>
            <a:off x="4243214" y="509587"/>
            <a:ext cx="10315923" cy="1085850"/>
          </a:xfrm>
          <a:prstGeom prst="rect">
            <a:avLst/>
          </a:prstGeom>
        </p:spPr>
        <p:txBody>
          <a:bodyPr lIns="0" tIns="0" rIns="0" bIns="0" rtlCol="0" anchor="t">
            <a:spAutoFit/>
          </a:bodyPr>
          <a:lstStyle/>
          <a:p>
            <a:pPr algn="ctr">
              <a:lnSpc>
                <a:spcPts val="8474"/>
              </a:lnSpc>
            </a:pPr>
            <a:r>
              <a:rPr lang="en-US" sz="7500" dirty="0">
                <a:solidFill>
                  <a:srgbClr val="4B261F"/>
                </a:solidFill>
                <a:latin typeface="Garamond" panose="02020404030301010803" pitchFamily="18" charset="0"/>
              </a:rPr>
              <a:t>Journey Map</a:t>
            </a:r>
          </a:p>
        </p:txBody>
      </p:sp>
      <p:sp>
        <p:nvSpPr>
          <p:cNvPr id="5" name="TextBox 5"/>
          <p:cNvSpPr txBox="1"/>
          <p:nvPr/>
        </p:nvSpPr>
        <p:spPr>
          <a:xfrm>
            <a:off x="1028700" y="2062832"/>
            <a:ext cx="13215600" cy="6692025"/>
          </a:xfrm>
          <a:prstGeom prst="rect">
            <a:avLst/>
          </a:prstGeom>
        </p:spPr>
        <p:txBody>
          <a:bodyPr wrap="square" lIns="0" tIns="0" rIns="0" bIns="0" rtlCol="0" anchor="t">
            <a:spAutoFit/>
          </a:bodyPr>
          <a:lstStyle/>
          <a:p>
            <a:pPr marL="457200" indent="-457200" algn="just">
              <a:buAutoNum type="arabicPeriod"/>
            </a:pPr>
            <a:r>
              <a:rPr lang="en-US" sz="4000" b="1" i="1" u="sng" dirty="0">
                <a:solidFill>
                  <a:srgbClr val="4B261F"/>
                </a:solidFill>
                <a:latin typeface="Garamond" panose="02020404030301010803" pitchFamily="18" charset="0"/>
                <a:ea typeface="+mn-lt"/>
                <a:cs typeface="+mn-lt"/>
              </a:rPr>
              <a:t>Awareness</a:t>
            </a:r>
          </a:p>
          <a:p>
            <a:pPr marL="457200" indent="-457200" algn="just">
              <a:buAutoNum type="arabicPeriod"/>
            </a:pPr>
            <a:endParaRPr lang="en-US" sz="3200" i="1" u="sng" dirty="0">
              <a:latin typeface="Garamond" panose="02020404030301010803" pitchFamily="18" charset="0"/>
              <a:ea typeface="Calibri" panose="020F0502020204030204"/>
              <a:cs typeface="Calibri" panose="020F0502020204030204"/>
            </a:endParaRPr>
          </a:p>
          <a:p>
            <a:pPr algn="just"/>
            <a:r>
              <a:rPr lang="en-US" sz="2800" b="1" dirty="0">
                <a:solidFill>
                  <a:srgbClr val="4B261F"/>
                </a:solidFill>
                <a:latin typeface="Garamond" panose="02020404030301010803" pitchFamily="18" charset="0"/>
                <a:ea typeface="+mn-lt"/>
                <a:cs typeface="+mn-lt"/>
              </a:rPr>
              <a:t>This is where users first hear about Budget Buddy </a:t>
            </a:r>
            <a:r>
              <a:rPr lang="en-US" sz="2800" dirty="0">
                <a:solidFill>
                  <a:srgbClr val="4B261F"/>
                </a:solidFill>
                <a:latin typeface="Garamond" panose="02020404030301010803" pitchFamily="18" charset="0"/>
                <a:ea typeface="+mn-lt"/>
                <a:cs typeface="+mn-lt"/>
              </a:rPr>
              <a:t>through:</a:t>
            </a:r>
            <a:endParaRPr lang="en-US" sz="2800" dirty="0">
              <a:latin typeface="Garamond" panose="02020404030301010803" pitchFamily="18" charset="0"/>
              <a:ea typeface="Calibri" panose="020F0502020204030204"/>
              <a:cs typeface="Calibri" panose="020F0502020204030204"/>
            </a:endParaRPr>
          </a:p>
          <a:p>
            <a:pPr algn="just"/>
            <a:r>
              <a:rPr lang="en-US" sz="2800" dirty="0">
                <a:solidFill>
                  <a:srgbClr val="4B261F"/>
                </a:solidFill>
                <a:latin typeface="Garamond" panose="02020404030301010803" pitchFamily="18" charset="0"/>
                <a:ea typeface="+mn-lt"/>
                <a:cs typeface="+mn-lt"/>
              </a:rPr>
              <a:t>- Social media (e.g., Instagram, Facebook)</a:t>
            </a:r>
            <a:endParaRPr lang="en-US" sz="2800" dirty="0">
              <a:latin typeface="Garamond" panose="02020404030301010803" pitchFamily="18" charset="0"/>
              <a:ea typeface="Calibri" panose="020F0502020204030204"/>
              <a:cs typeface="Calibri" panose="020F0502020204030204"/>
            </a:endParaRPr>
          </a:p>
          <a:p>
            <a:pPr algn="just"/>
            <a:r>
              <a:rPr lang="en-US" sz="2800" dirty="0">
                <a:solidFill>
                  <a:srgbClr val="4B261F"/>
                </a:solidFill>
                <a:latin typeface="Garamond" panose="02020404030301010803" pitchFamily="18" charset="0"/>
                <a:ea typeface="+mn-lt"/>
                <a:cs typeface="+mn-lt"/>
              </a:rPr>
              <a:t>- Search engines (Google)</a:t>
            </a:r>
            <a:endParaRPr lang="en-US" sz="2800" dirty="0">
              <a:solidFill>
                <a:srgbClr val="000000"/>
              </a:solidFill>
              <a:latin typeface="Garamond" panose="02020404030301010803" pitchFamily="18" charset="0"/>
              <a:ea typeface="+mn-lt"/>
              <a:cs typeface="+mn-lt"/>
            </a:endParaRPr>
          </a:p>
          <a:p>
            <a:pPr algn="just"/>
            <a:r>
              <a:rPr lang="en-US" sz="2800" dirty="0">
                <a:solidFill>
                  <a:srgbClr val="4B261F"/>
                </a:solidFill>
                <a:latin typeface="Garamond" panose="02020404030301010803" pitchFamily="18" charset="0"/>
                <a:ea typeface="+mn-lt"/>
                <a:cs typeface="+mn-lt"/>
              </a:rPr>
              <a:t>- Referrals from friends or financial blogs</a:t>
            </a:r>
            <a:endParaRPr lang="en-US" sz="2800" dirty="0">
              <a:latin typeface="Garamond" panose="02020404030301010803" pitchFamily="18" charset="0"/>
              <a:ea typeface="Calibri" panose="020F0502020204030204"/>
              <a:cs typeface="Calibri" panose="020F0502020204030204"/>
            </a:endParaRPr>
          </a:p>
          <a:p>
            <a:pPr algn="just"/>
            <a:r>
              <a:rPr lang="en-US" sz="2800" dirty="0">
                <a:solidFill>
                  <a:srgbClr val="4B261F"/>
                </a:solidFill>
                <a:latin typeface="Garamond" panose="02020404030301010803" pitchFamily="18" charset="0"/>
                <a:ea typeface="+mn-lt"/>
                <a:cs typeface="+mn-lt"/>
              </a:rPr>
              <a:t>- Advertisements on apps like YouTube or other finance platforms</a:t>
            </a:r>
            <a:endParaRPr lang="en-US" sz="2800" dirty="0">
              <a:latin typeface="Garamond" panose="02020404030301010803" pitchFamily="18" charset="0"/>
              <a:ea typeface="Calibri" panose="020F0502020204030204"/>
              <a:cs typeface="Calibri" panose="020F0502020204030204"/>
            </a:endParaRPr>
          </a:p>
          <a:p>
            <a:pPr algn="just"/>
            <a:endParaRPr lang="en-US" sz="2800" b="1" dirty="0">
              <a:solidFill>
                <a:srgbClr val="4B261F"/>
              </a:solidFill>
              <a:latin typeface="Garamond" panose="02020404030301010803" pitchFamily="18" charset="0"/>
              <a:ea typeface="+mn-lt"/>
              <a:cs typeface="+mn-lt"/>
            </a:endParaRPr>
          </a:p>
          <a:p>
            <a:pPr algn="just"/>
            <a:r>
              <a:rPr lang="en-US" sz="2800" b="1" dirty="0">
                <a:solidFill>
                  <a:srgbClr val="4B261F"/>
                </a:solidFill>
                <a:latin typeface="Garamond" panose="02020404030301010803" pitchFamily="18" charset="0"/>
                <a:ea typeface="+mn-lt"/>
                <a:cs typeface="+mn-lt"/>
              </a:rPr>
              <a:t>User Actions</a:t>
            </a:r>
            <a:r>
              <a:rPr lang="en-US" sz="2800" dirty="0">
                <a:solidFill>
                  <a:srgbClr val="4B261F"/>
                </a:solidFill>
                <a:latin typeface="Garamond" panose="02020404030301010803" pitchFamily="18" charset="0"/>
                <a:ea typeface="+mn-lt"/>
                <a:cs typeface="+mn-lt"/>
              </a:rPr>
              <a:t>:</a:t>
            </a:r>
            <a:endParaRPr lang="en-US" sz="2800" dirty="0">
              <a:latin typeface="Garamond" panose="02020404030301010803" pitchFamily="18" charset="0"/>
              <a:ea typeface="Calibri"/>
              <a:cs typeface="Calibri"/>
            </a:endParaRPr>
          </a:p>
          <a:p>
            <a:pPr marL="285750" indent="-285750" algn="just">
              <a:buAutoNum type="arabicPeriod"/>
            </a:pPr>
            <a:r>
              <a:rPr lang="en-US" sz="2800" dirty="0">
                <a:solidFill>
                  <a:srgbClr val="4B261F"/>
                </a:solidFill>
                <a:latin typeface="Garamond" panose="02020404030301010803" pitchFamily="18" charset="0"/>
                <a:ea typeface="+mn-lt"/>
                <a:cs typeface="+mn-lt"/>
              </a:rPr>
              <a:t>Users become aware that Budget Buddy exists, and they are curious about its features.</a:t>
            </a:r>
            <a:endParaRPr lang="en-US" sz="2800" dirty="0">
              <a:latin typeface="Garamond" panose="02020404030301010803" pitchFamily="18" charset="0"/>
              <a:ea typeface="+mn-lt"/>
              <a:cs typeface="+mn-lt"/>
            </a:endParaRPr>
          </a:p>
          <a:p>
            <a:pPr marL="285750" indent="-285750" algn="just">
              <a:buAutoNum type="arabicPeriod"/>
            </a:pPr>
            <a:r>
              <a:rPr lang="en-US" sz="2800" dirty="0">
                <a:solidFill>
                  <a:srgbClr val="4B261F"/>
                </a:solidFill>
                <a:latin typeface="Garamond" panose="02020404030301010803" pitchFamily="18" charset="0"/>
                <a:ea typeface="+mn-lt"/>
                <a:cs typeface="+mn-lt"/>
              </a:rPr>
              <a:t>They are looking for solutions for tracking their finances, paying off debts, and budgeting.</a:t>
            </a:r>
            <a:endParaRPr lang="en-US" sz="2800" dirty="0">
              <a:latin typeface="Garamond" panose="02020404030301010803" pitchFamily="18" charset="0"/>
              <a:ea typeface="Calibri" panose="020F0502020204030204"/>
              <a:cs typeface="Calibri" panose="020F0502020204030204"/>
            </a:endParaRPr>
          </a:p>
          <a:p>
            <a:pPr algn="just"/>
            <a:endParaRPr lang="en-US" sz="2800" b="1" dirty="0">
              <a:solidFill>
                <a:srgbClr val="4B261F"/>
              </a:solidFill>
              <a:latin typeface="Garamond" panose="02020404030301010803" pitchFamily="18" charset="0"/>
              <a:ea typeface="+mn-lt"/>
              <a:cs typeface="+mn-lt"/>
            </a:endParaRPr>
          </a:p>
          <a:p>
            <a:pPr algn="just"/>
            <a:r>
              <a:rPr lang="en-US" sz="2800" b="1" dirty="0">
                <a:solidFill>
                  <a:srgbClr val="4B261F"/>
                </a:solidFill>
                <a:latin typeface="Garamond" panose="02020404030301010803" pitchFamily="18" charset="0"/>
                <a:ea typeface="+mn-lt"/>
                <a:cs typeface="+mn-lt"/>
              </a:rPr>
              <a:t>Touchpoints</a:t>
            </a:r>
            <a:r>
              <a:rPr lang="en-US" sz="2800" dirty="0">
                <a:solidFill>
                  <a:srgbClr val="4B261F"/>
                </a:solidFill>
                <a:latin typeface="Garamond" panose="02020404030301010803" pitchFamily="18" charset="0"/>
                <a:ea typeface="+mn-lt"/>
                <a:cs typeface="+mn-lt"/>
              </a:rPr>
              <a:t>:</a:t>
            </a:r>
            <a:endParaRPr lang="en-US" sz="2800" dirty="0">
              <a:latin typeface="Garamond" panose="02020404030301010803" pitchFamily="18" charset="0"/>
              <a:ea typeface="Calibri"/>
              <a:cs typeface="Calibri"/>
            </a:endParaRPr>
          </a:p>
          <a:p>
            <a:pPr marL="285750" indent="-285750" algn="just">
              <a:buAutoNum type="arabicPeriod"/>
            </a:pPr>
            <a:r>
              <a:rPr lang="en-US" sz="2800" dirty="0">
                <a:solidFill>
                  <a:srgbClr val="4B261F"/>
                </a:solidFill>
                <a:latin typeface="Garamond" panose="02020404030301010803" pitchFamily="18" charset="0"/>
                <a:ea typeface="+mn-lt"/>
                <a:cs typeface="+mn-lt"/>
              </a:rPr>
              <a:t>Social media ads, app store search, word of mouth.</a:t>
            </a:r>
            <a:endParaRPr lang="en-US" sz="2800" dirty="0">
              <a:latin typeface="Garamond" panose="02020404030301010803" pitchFamily="18" charset="0"/>
              <a:ea typeface="+mn-lt"/>
              <a:cs typeface="+mn-lt"/>
            </a:endParaRPr>
          </a:p>
          <a:p>
            <a:pPr algn="just">
              <a:lnSpc>
                <a:spcPts val="3359"/>
              </a:lnSpc>
              <a:spcBef>
                <a:spcPct val="0"/>
              </a:spcBef>
            </a:pPr>
            <a:endParaRPr lang="en-US" sz="2400" dirty="0">
              <a:solidFill>
                <a:srgbClr val="4B261F"/>
              </a:solidFill>
              <a:latin typeface="Garamond" panose="02020404030301010803" pitchFamily="18" charset="0"/>
              <a:ea typeface="Calibri"/>
              <a:cs typeface="Calibri"/>
            </a:endParaRPr>
          </a:p>
        </p:txBody>
      </p:sp>
      <p:pic>
        <p:nvPicPr>
          <p:cNvPr id="6" name="Picture 5" descr="A person walking on a road with various objects&#10;&#10;Description automatically generated">
            <a:extLst>
              <a:ext uri="{FF2B5EF4-FFF2-40B4-BE49-F238E27FC236}">
                <a16:creationId xmlns:a16="http://schemas.microsoft.com/office/drawing/2014/main" id="{E6C61E61-F83E-6AA2-1AEA-8DEC13DCB7E8}"/>
              </a:ext>
            </a:extLst>
          </p:cNvPr>
          <p:cNvPicPr>
            <a:picLocks noChangeAspect="1"/>
          </p:cNvPicPr>
          <p:nvPr/>
        </p:nvPicPr>
        <p:blipFill>
          <a:blip r:embed="rId3"/>
          <a:stretch>
            <a:fillRect/>
          </a:stretch>
        </p:blipFill>
        <p:spPr>
          <a:xfrm>
            <a:off x="12583388" y="835238"/>
            <a:ext cx="5451225" cy="39365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8" name="TextBox 7">
            <a:extLst>
              <a:ext uri="{FF2B5EF4-FFF2-40B4-BE49-F238E27FC236}">
                <a16:creationId xmlns:a16="http://schemas.microsoft.com/office/drawing/2014/main" id="{2E3A0C7C-F87B-0CCF-3532-0F73F1CDC239}"/>
              </a:ext>
            </a:extLst>
          </p:cNvPr>
          <p:cNvSpPr txBox="1"/>
          <p:nvPr/>
        </p:nvSpPr>
        <p:spPr>
          <a:xfrm>
            <a:off x="179279" y="1756440"/>
            <a:ext cx="11968199"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i="1" u="sng" dirty="0">
                <a:solidFill>
                  <a:srgbClr val="4B261F"/>
                </a:solidFill>
                <a:ea typeface="Calibri"/>
                <a:cs typeface="Calibri"/>
              </a:rPr>
              <a:t>2. Consideration</a:t>
            </a:r>
          </a:p>
          <a:p>
            <a:endParaRPr lang="en-US" sz="3200" b="1" i="1" u="sng" dirty="0">
              <a:solidFill>
                <a:srgbClr val="4B261F"/>
              </a:solidFill>
              <a:ea typeface="Calibri"/>
              <a:cs typeface="Calibri"/>
            </a:endParaRPr>
          </a:p>
          <a:p>
            <a:r>
              <a:rPr lang="en-US" sz="2800" b="1" dirty="0">
                <a:solidFill>
                  <a:srgbClr val="4B261F"/>
                </a:solidFill>
                <a:ea typeface="Calibri"/>
                <a:cs typeface="Calibri"/>
              </a:rPr>
              <a:t>Now that users are aware of Budget Buddy</a:t>
            </a:r>
            <a:r>
              <a:rPr lang="en-US" sz="2800" dirty="0">
                <a:solidFill>
                  <a:srgbClr val="4B261F"/>
                </a:solidFill>
                <a:ea typeface="Calibri"/>
                <a:cs typeface="Calibri"/>
              </a:rPr>
              <a:t>, they begin researching:</a:t>
            </a:r>
            <a:endParaRPr lang="en-US" sz="2800" dirty="0">
              <a:ea typeface="Calibri"/>
              <a:cs typeface="Calibri"/>
            </a:endParaRPr>
          </a:p>
          <a:p>
            <a:pPr algn="just">
              <a:buFont typeface="Arial"/>
              <a:buChar char="•"/>
            </a:pPr>
            <a:r>
              <a:rPr lang="en-US" sz="2800" dirty="0">
                <a:solidFill>
                  <a:srgbClr val="4B261F"/>
                </a:solidFill>
                <a:ea typeface="+mn-lt"/>
                <a:cs typeface="Calibri"/>
              </a:rPr>
              <a:t>Users</a:t>
            </a:r>
            <a:r>
              <a:rPr lang="en-US" sz="2800" dirty="0">
                <a:solidFill>
                  <a:srgbClr val="4B261F"/>
                </a:solidFill>
                <a:ea typeface="+mn-lt"/>
                <a:cs typeface="+mn-lt"/>
              </a:rPr>
              <a:t> compare Budget Buddy with apps like Mint or </a:t>
            </a:r>
            <a:r>
              <a:rPr lang="en-US" sz="2800" dirty="0" err="1">
                <a:solidFill>
                  <a:srgbClr val="4B261F"/>
                </a:solidFill>
                <a:ea typeface="+mn-lt"/>
                <a:cs typeface="+mn-lt"/>
              </a:rPr>
              <a:t>Splitwise</a:t>
            </a:r>
            <a:r>
              <a:rPr lang="en-US" sz="2800" dirty="0">
                <a:solidFill>
                  <a:srgbClr val="4B261F"/>
                </a:solidFill>
                <a:ea typeface="+mn-lt"/>
                <a:cs typeface="+mn-lt"/>
              </a:rPr>
              <a:t>.</a:t>
            </a:r>
            <a:endParaRPr lang="en-US" sz="2800" dirty="0">
              <a:ea typeface="Calibri"/>
              <a:cs typeface="Calibri"/>
            </a:endParaRPr>
          </a:p>
          <a:p>
            <a:pPr algn="just">
              <a:buFont typeface="Arial"/>
              <a:buChar char="•"/>
            </a:pPr>
            <a:r>
              <a:rPr lang="en-US" sz="2800" dirty="0">
                <a:solidFill>
                  <a:srgbClr val="4B261F"/>
                </a:solidFill>
                <a:ea typeface="+mn-lt"/>
                <a:cs typeface="+mn-lt"/>
              </a:rPr>
              <a:t>They read reviews and blog recommendations.</a:t>
            </a:r>
            <a:endParaRPr lang="en-US" sz="2800" dirty="0">
              <a:solidFill>
                <a:srgbClr val="000000"/>
              </a:solidFill>
              <a:ea typeface="+mn-lt"/>
              <a:cs typeface="Calibri"/>
            </a:endParaRPr>
          </a:p>
          <a:p>
            <a:pPr algn="just">
              <a:buFont typeface="Arial"/>
              <a:buChar char="•"/>
            </a:pPr>
            <a:r>
              <a:rPr lang="en-US" sz="2800" dirty="0">
                <a:solidFill>
                  <a:srgbClr val="4B261F"/>
                </a:solidFill>
                <a:ea typeface="Calibri"/>
                <a:cs typeface="Calibri"/>
              </a:rPr>
              <a:t>They visit the other websites or app store page for more details.</a:t>
            </a:r>
            <a:endParaRPr lang="en-US" sz="2800" dirty="0">
              <a:ea typeface="Calibri"/>
              <a:cs typeface="Calibri"/>
            </a:endParaRPr>
          </a:p>
          <a:p>
            <a:pPr algn="just"/>
            <a:endParaRPr lang="en-US" sz="2800" dirty="0">
              <a:ea typeface="Calibri"/>
              <a:cs typeface="Calibri"/>
            </a:endParaRPr>
          </a:p>
          <a:p>
            <a:pPr algn="just"/>
            <a:r>
              <a:rPr lang="en-US" sz="2800" b="1" dirty="0">
                <a:solidFill>
                  <a:srgbClr val="4B261F"/>
                </a:solidFill>
                <a:ea typeface="Calibri"/>
                <a:cs typeface="Calibri"/>
              </a:rPr>
              <a:t>User Actions</a:t>
            </a:r>
            <a:r>
              <a:rPr lang="en-US" sz="2800" dirty="0">
                <a:solidFill>
                  <a:srgbClr val="4B261F"/>
                </a:solidFill>
                <a:ea typeface="Calibri"/>
                <a:cs typeface="Calibri"/>
              </a:rPr>
              <a:t>:</a:t>
            </a:r>
            <a:endParaRPr lang="en-US" sz="2800" dirty="0">
              <a:ea typeface="Calibri"/>
              <a:cs typeface="Calibri"/>
            </a:endParaRPr>
          </a:p>
          <a:p>
            <a:pPr algn="just"/>
            <a:r>
              <a:rPr lang="en-US" sz="2800" dirty="0">
                <a:solidFill>
                  <a:srgbClr val="4B261F"/>
                </a:solidFill>
                <a:ea typeface="+mn-lt"/>
                <a:cs typeface="Calibri"/>
              </a:rPr>
              <a:t>They</a:t>
            </a:r>
            <a:r>
              <a:rPr lang="en-US" sz="2800" dirty="0">
                <a:solidFill>
                  <a:srgbClr val="4B261F"/>
                </a:solidFill>
                <a:ea typeface="+mn-lt"/>
                <a:cs typeface="+mn-lt"/>
              </a:rPr>
              <a:t> might download the free version to explore features and see if it aligns with their financial goals.</a:t>
            </a:r>
            <a:endParaRPr lang="en-US" sz="2800" dirty="0">
              <a:ea typeface="+mn-lt"/>
              <a:cs typeface="+mn-lt"/>
            </a:endParaRPr>
          </a:p>
          <a:p>
            <a:pPr algn="just"/>
            <a:endParaRPr lang="en-US" sz="2800" dirty="0">
              <a:ea typeface="Calibri"/>
              <a:cs typeface="Calibri"/>
            </a:endParaRPr>
          </a:p>
          <a:p>
            <a:pPr algn="just"/>
            <a:r>
              <a:rPr lang="en-US" sz="2800" b="1" dirty="0">
                <a:solidFill>
                  <a:srgbClr val="4B261F"/>
                </a:solidFill>
                <a:ea typeface="Calibri"/>
                <a:cs typeface="Calibri"/>
              </a:rPr>
              <a:t>Touchpoints</a:t>
            </a:r>
            <a:r>
              <a:rPr lang="en-US" sz="2800" dirty="0">
                <a:solidFill>
                  <a:srgbClr val="4B261F"/>
                </a:solidFill>
                <a:ea typeface="Calibri"/>
                <a:cs typeface="Calibri"/>
              </a:rPr>
              <a:t>:</a:t>
            </a:r>
            <a:endParaRPr lang="en-US" sz="2800" dirty="0">
              <a:ea typeface="Calibri"/>
              <a:cs typeface="Calibri"/>
            </a:endParaRPr>
          </a:p>
          <a:p>
            <a:pPr algn="just"/>
            <a:r>
              <a:rPr lang="en-US" sz="2800" dirty="0">
                <a:solidFill>
                  <a:srgbClr val="4B261F"/>
                </a:solidFill>
                <a:ea typeface="+mn-lt"/>
                <a:cs typeface="Calibri"/>
              </a:rPr>
              <a:t>App</a:t>
            </a:r>
            <a:r>
              <a:rPr lang="en-US" sz="2800" dirty="0">
                <a:solidFill>
                  <a:srgbClr val="4B261F"/>
                </a:solidFill>
                <a:ea typeface="+mn-lt"/>
                <a:cs typeface="+mn-lt"/>
              </a:rPr>
              <a:t> store reviews, website, comparison blogs, YouTube demos.</a:t>
            </a:r>
            <a:endParaRPr lang="en-US" sz="2800" dirty="0">
              <a:solidFill>
                <a:srgbClr val="4B261F"/>
              </a:solidFill>
              <a:ea typeface="Calibri"/>
              <a:cs typeface="Calibri"/>
            </a:endParaRPr>
          </a:p>
        </p:txBody>
      </p:sp>
      <p:pic>
        <p:nvPicPr>
          <p:cNvPr id="11" name="Picture 10" descr="A person with glasses and a hand on his chin&#10;&#10;Description automatically generated">
            <a:extLst>
              <a:ext uri="{FF2B5EF4-FFF2-40B4-BE49-F238E27FC236}">
                <a16:creationId xmlns:a16="http://schemas.microsoft.com/office/drawing/2014/main" id="{C7C89F00-1FEF-E6BB-2B10-3B3032A9BE1F}"/>
              </a:ext>
            </a:extLst>
          </p:cNvPr>
          <p:cNvPicPr>
            <a:picLocks noChangeAspect="1"/>
          </p:cNvPicPr>
          <p:nvPr/>
        </p:nvPicPr>
        <p:blipFill>
          <a:blip r:embed="rId3"/>
          <a:stretch>
            <a:fillRect/>
          </a:stretch>
        </p:blipFill>
        <p:spPr>
          <a:xfrm>
            <a:off x="12150000" y="2830500"/>
            <a:ext cx="5724000" cy="315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8" name="TextBox 7">
            <a:extLst>
              <a:ext uri="{FF2B5EF4-FFF2-40B4-BE49-F238E27FC236}">
                <a16:creationId xmlns:a16="http://schemas.microsoft.com/office/drawing/2014/main" id="{2E3A0C7C-F87B-0CCF-3532-0F73F1CDC239}"/>
              </a:ext>
            </a:extLst>
          </p:cNvPr>
          <p:cNvSpPr txBox="1"/>
          <p:nvPr/>
        </p:nvSpPr>
        <p:spPr>
          <a:xfrm>
            <a:off x="179279" y="1756440"/>
            <a:ext cx="11968199" cy="7571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b="1" u="sng" dirty="0">
                <a:solidFill>
                  <a:srgbClr val="4B261F"/>
                </a:solidFill>
                <a:ea typeface="Calibri"/>
                <a:cs typeface="Calibri"/>
              </a:rPr>
              <a:t>3. Purchase/Sign-Up</a:t>
            </a:r>
            <a:endParaRPr lang="en-US" sz="4000" b="1" dirty="0">
              <a:solidFill>
                <a:srgbClr val="000000"/>
              </a:solidFill>
              <a:ea typeface="Calibri"/>
              <a:cs typeface="Calibri"/>
            </a:endParaRPr>
          </a:p>
          <a:p>
            <a:pPr algn="just"/>
            <a:endParaRPr lang="en-US" sz="3200" b="1" i="1" u="sng" dirty="0">
              <a:solidFill>
                <a:srgbClr val="4B261F"/>
              </a:solidFill>
              <a:ea typeface="Calibri"/>
              <a:cs typeface="Calibri"/>
            </a:endParaRPr>
          </a:p>
          <a:p>
            <a:pPr algn="just"/>
            <a:r>
              <a:rPr lang="en-US" sz="2800" b="1" dirty="0">
                <a:solidFill>
                  <a:srgbClr val="4B261F"/>
                </a:solidFill>
                <a:ea typeface="Calibri"/>
                <a:cs typeface="Calibri"/>
              </a:rPr>
              <a:t>Users decide to move forward:</a:t>
            </a:r>
            <a:endParaRPr lang="en-US" sz="2800" b="1" dirty="0">
              <a:ea typeface="Calibri"/>
              <a:cs typeface="Calibri"/>
            </a:endParaRPr>
          </a:p>
          <a:p>
            <a:pPr marL="285750" indent="-285750" algn="just">
              <a:buFont typeface="Arial,Sans-Serif"/>
              <a:buChar char="•"/>
            </a:pPr>
            <a:r>
              <a:rPr lang="en-US" sz="2800" dirty="0">
                <a:solidFill>
                  <a:srgbClr val="4B261F"/>
                </a:solidFill>
                <a:ea typeface="+mn-lt"/>
                <a:cs typeface="Calibri"/>
              </a:rPr>
              <a:t>Users</a:t>
            </a:r>
            <a:r>
              <a:rPr lang="en-US" sz="2800" dirty="0">
                <a:solidFill>
                  <a:srgbClr val="4B261F"/>
                </a:solidFill>
                <a:ea typeface="+mn-lt"/>
                <a:cs typeface="+mn-lt"/>
              </a:rPr>
              <a:t> sign up for Budget Buddy, choosing either the free version or upgrading to premium features like advanced debt management and personalized insights</a:t>
            </a:r>
            <a:endParaRPr lang="en-US" sz="2800" dirty="0">
              <a:ea typeface="+mn-lt"/>
              <a:cs typeface="+mn-lt"/>
            </a:endParaRPr>
          </a:p>
          <a:p>
            <a:pPr marL="285750" indent="-285750" algn="just">
              <a:buFont typeface="Arial,Sans-Serif"/>
              <a:buChar char="•"/>
            </a:pPr>
            <a:endParaRPr lang="en-US" sz="2800" dirty="0">
              <a:ea typeface="Calibri"/>
              <a:cs typeface="Calibri"/>
            </a:endParaRPr>
          </a:p>
          <a:p>
            <a:pPr marL="285750" indent="-285750" algn="just">
              <a:buFont typeface="Arial,Sans-Serif"/>
              <a:buChar char="•"/>
            </a:pPr>
            <a:endParaRPr lang="en-US" sz="2800" dirty="0">
              <a:solidFill>
                <a:srgbClr val="000000"/>
              </a:solidFill>
              <a:ea typeface="Calibri"/>
              <a:cs typeface="Calibri"/>
            </a:endParaRPr>
          </a:p>
          <a:p>
            <a:pPr algn="just"/>
            <a:r>
              <a:rPr lang="en-US" sz="2800" b="1" dirty="0">
                <a:solidFill>
                  <a:srgbClr val="4B261F"/>
                </a:solidFill>
                <a:ea typeface="Calibri"/>
                <a:cs typeface="Calibri"/>
              </a:rPr>
              <a:t>User Actions</a:t>
            </a:r>
            <a:r>
              <a:rPr lang="en-US" sz="2800" dirty="0">
                <a:solidFill>
                  <a:srgbClr val="4B261F"/>
                </a:solidFill>
                <a:ea typeface="Calibri"/>
                <a:cs typeface="Calibri"/>
              </a:rPr>
              <a:t>:</a:t>
            </a:r>
            <a:endParaRPr lang="en-US" sz="2800" dirty="0">
              <a:ea typeface="Calibri"/>
              <a:cs typeface="Calibri"/>
            </a:endParaRPr>
          </a:p>
          <a:p>
            <a:pPr marL="285750" indent="-285750" algn="just">
              <a:buFont typeface="Arial,Sans-Serif"/>
              <a:buChar char="•"/>
            </a:pPr>
            <a:r>
              <a:rPr lang="en-US" sz="2800" dirty="0">
                <a:solidFill>
                  <a:srgbClr val="4B261F"/>
                </a:solidFill>
                <a:ea typeface="+mn-lt"/>
                <a:cs typeface="Calibri"/>
              </a:rPr>
              <a:t>They</a:t>
            </a:r>
            <a:r>
              <a:rPr lang="en-US" sz="2800" dirty="0">
                <a:solidFill>
                  <a:srgbClr val="4B261F"/>
                </a:solidFill>
                <a:ea typeface="+mn-lt"/>
                <a:cs typeface="+mn-lt"/>
              </a:rPr>
              <a:t> complete sign-up, link bank accounts, set budgets, and enter debts. Users then explore the dashboard to track expenses and manage bills.</a:t>
            </a:r>
            <a:endParaRPr lang="en-US" sz="2800" dirty="0">
              <a:ea typeface="+mn-lt"/>
              <a:cs typeface="+mn-lt"/>
            </a:endParaRPr>
          </a:p>
          <a:p>
            <a:pPr marL="285750" indent="-285750" algn="just">
              <a:buFont typeface="Arial,Sans-Serif"/>
              <a:buChar char="•"/>
            </a:pPr>
            <a:endParaRPr lang="en-US" sz="2800" dirty="0">
              <a:ea typeface="Calibri"/>
              <a:cs typeface="Calibri"/>
            </a:endParaRPr>
          </a:p>
          <a:p>
            <a:pPr marL="285750" indent="-285750" algn="just">
              <a:buFont typeface="Arial,Sans-Serif"/>
              <a:buChar char="•"/>
            </a:pPr>
            <a:endParaRPr lang="en-US" sz="2800" dirty="0">
              <a:solidFill>
                <a:srgbClr val="000000"/>
              </a:solidFill>
              <a:ea typeface="Calibri"/>
              <a:cs typeface="Calibri"/>
            </a:endParaRPr>
          </a:p>
          <a:p>
            <a:pPr algn="just"/>
            <a:r>
              <a:rPr lang="en-US" sz="2800" b="1" dirty="0">
                <a:solidFill>
                  <a:srgbClr val="4B261F"/>
                </a:solidFill>
                <a:ea typeface="Calibri"/>
                <a:cs typeface="Calibri"/>
              </a:rPr>
              <a:t>Touchpoints</a:t>
            </a:r>
            <a:r>
              <a:rPr lang="en-US" sz="2800" dirty="0">
                <a:solidFill>
                  <a:srgbClr val="4B261F"/>
                </a:solidFill>
                <a:ea typeface="Calibri"/>
                <a:cs typeface="Calibri"/>
              </a:rPr>
              <a:t>:</a:t>
            </a:r>
            <a:endParaRPr lang="en-US" sz="2800" dirty="0">
              <a:ea typeface="Calibri"/>
              <a:cs typeface="Calibri"/>
            </a:endParaRPr>
          </a:p>
          <a:p>
            <a:pPr marL="285750" indent="-285750" algn="just">
              <a:buFont typeface="Arial,Sans-Serif"/>
              <a:buChar char="•"/>
            </a:pPr>
            <a:r>
              <a:rPr lang="en-US" sz="2800" dirty="0">
                <a:solidFill>
                  <a:srgbClr val="4B261F"/>
                </a:solidFill>
                <a:ea typeface="+mn-lt"/>
                <a:cs typeface="Calibri"/>
              </a:rPr>
              <a:t>Sign-up</a:t>
            </a:r>
            <a:r>
              <a:rPr lang="en-US" sz="2800" dirty="0">
                <a:solidFill>
                  <a:srgbClr val="4B261F"/>
                </a:solidFill>
                <a:ea typeface="+mn-lt"/>
                <a:cs typeface="+mn-lt"/>
              </a:rPr>
              <a:t> page, onboarding walkthrough, email confirmations.</a:t>
            </a:r>
            <a:endParaRPr lang="en-US" sz="2800" dirty="0">
              <a:solidFill>
                <a:srgbClr val="000000"/>
              </a:solidFill>
              <a:ea typeface="+mn-lt"/>
              <a:cs typeface="+mn-lt"/>
            </a:endParaRPr>
          </a:p>
          <a:p>
            <a:pPr marL="457200" indent="-457200" algn="just">
              <a:buAutoNum type="arabicPeriod"/>
            </a:pPr>
            <a:endParaRPr lang="en-US" sz="2800" dirty="0">
              <a:solidFill>
                <a:srgbClr val="000000"/>
              </a:solidFill>
              <a:ea typeface="Calibri"/>
              <a:cs typeface="Calibri"/>
            </a:endParaRPr>
          </a:p>
          <a:p>
            <a:endParaRPr lang="en-US" dirty="0">
              <a:solidFill>
                <a:srgbClr val="000000"/>
              </a:solidFill>
              <a:ea typeface="Calibri"/>
              <a:cs typeface="Calibri"/>
            </a:endParaRPr>
          </a:p>
          <a:p>
            <a:endParaRPr lang="en-US" sz="3200" b="1" i="1" u="sng" dirty="0">
              <a:solidFill>
                <a:srgbClr val="4B261F"/>
              </a:solidFill>
              <a:ea typeface="Calibri"/>
              <a:cs typeface="Calibri"/>
            </a:endParaRPr>
          </a:p>
        </p:txBody>
      </p:sp>
      <p:pic>
        <p:nvPicPr>
          <p:cNvPr id="4" name="Graphic 3">
            <a:extLst>
              <a:ext uri="{FF2B5EF4-FFF2-40B4-BE49-F238E27FC236}">
                <a16:creationId xmlns:a16="http://schemas.microsoft.com/office/drawing/2014/main" id="{D5CB6193-972B-B5BE-E128-C30865A0D7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4879" y="1172386"/>
            <a:ext cx="5336423" cy="6275884"/>
          </a:xfrm>
          <a:prstGeom prst="rect">
            <a:avLst/>
          </a:prstGeom>
        </p:spPr>
      </p:pic>
    </p:spTree>
    <p:extLst>
      <p:ext uri="{BB962C8B-B14F-4D97-AF65-F5344CB8AC3E}">
        <p14:creationId xmlns:p14="http://schemas.microsoft.com/office/powerpoint/2010/main" val="2601751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8" name="TextBox 7">
            <a:extLst>
              <a:ext uri="{FF2B5EF4-FFF2-40B4-BE49-F238E27FC236}">
                <a16:creationId xmlns:a16="http://schemas.microsoft.com/office/drawing/2014/main" id="{2E3A0C7C-F87B-0CCF-3532-0F73F1CDC239}"/>
              </a:ext>
            </a:extLst>
          </p:cNvPr>
          <p:cNvSpPr txBox="1"/>
          <p:nvPr/>
        </p:nvSpPr>
        <p:spPr>
          <a:xfrm>
            <a:off x="246322" y="808847"/>
            <a:ext cx="16981122" cy="5878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i="1" u="sng" dirty="0">
                <a:solidFill>
                  <a:srgbClr val="4B261F"/>
                </a:solidFill>
                <a:ea typeface="+mn-lt"/>
                <a:cs typeface="+mn-lt"/>
              </a:rPr>
              <a:t>4. Engagement</a:t>
            </a:r>
            <a:endParaRPr lang="en-US" sz="4000" b="1" dirty="0">
              <a:solidFill>
                <a:srgbClr val="000000"/>
              </a:solidFill>
              <a:ea typeface="+mn-lt"/>
              <a:cs typeface="+mn-lt"/>
            </a:endParaRPr>
          </a:p>
          <a:p>
            <a:br>
              <a:rPr lang="en-US" sz="2800" b="1" dirty="0">
                <a:ea typeface="+mn-lt"/>
                <a:cs typeface="+mn-lt"/>
              </a:rPr>
            </a:br>
            <a:r>
              <a:rPr lang="en-US" sz="2800" b="1" dirty="0">
                <a:solidFill>
                  <a:srgbClr val="4B261F"/>
                </a:solidFill>
                <a:ea typeface="+mn-lt"/>
                <a:cs typeface="+mn-lt"/>
              </a:rPr>
              <a:t> Once onboarded, users actively engage with the app:</a:t>
            </a:r>
            <a:endParaRPr lang="en-US" b="1" dirty="0">
              <a:solidFill>
                <a:srgbClr val="000000"/>
              </a:solidFill>
              <a:ea typeface="+mn-lt"/>
              <a:cs typeface="+mn-lt"/>
            </a:endParaRPr>
          </a:p>
          <a:p>
            <a:pPr marL="457200" indent="-457200">
              <a:buFont typeface="Arial"/>
              <a:buChar char="•"/>
            </a:pPr>
            <a:r>
              <a:rPr lang="en-US" sz="2800" dirty="0">
                <a:solidFill>
                  <a:srgbClr val="4B261F"/>
                </a:solidFill>
                <a:ea typeface="+mn-lt"/>
                <a:cs typeface="+mn-lt"/>
              </a:rPr>
              <a:t>Users set up budgets, track spending, and adjust financial goals based on app insights. </a:t>
            </a:r>
            <a:endParaRPr lang="en-US" dirty="0">
              <a:solidFill>
                <a:srgbClr val="000000"/>
              </a:solidFill>
              <a:ea typeface="+mn-lt"/>
              <a:cs typeface="+mn-lt"/>
            </a:endParaRPr>
          </a:p>
          <a:p>
            <a:pPr marL="457200" indent="-457200">
              <a:buFont typeface="Arial"/>
              <a:buChar char="•"/>
            </a:pPr>
            <a:r>
              <a:rPr lang="en-US" sz="2800" dirty="0">
                <a:solidFill>
                  <a:srgbClr val="4B261F"/>
                </a:solidFill>
                <a:ea typeface="+mn-lt"/>
                <a:cs typeface="+mn-lt"/>
              </a:rPr>
              <a:t>They get notifications for overspending and bill payment reminders, along with personalized tips for saving and debt repayment.</a:t>
            </a:r>
            <a:endParaRPr lang="en-US" dirty="0">
              <a:ea typeface="+mn-lt"/>
              <a:cs typeface="+mn-lt"/>
            </a:endParaRPr>
          </a:p>
          <a:p>
            <a:pPr marL="514350" indent="-514350">
              <a:buFont typeface="Arial"/>
              <a:buChar char="•"/>
            </a:pPr>
            <a:endParaRPr lang="en-US" sz="2800" dirty="0">
              <a:solidFill>
                <a:srgbClr val="4B261F"/>
              </a:solidFill>
              <a:ea typeface="+mn-lt"/>
              <a:cs typeface="+mn-lt"/>
            </a:endParaRPr>
          </a:p>
          <a:p>
            <a:r>
              <a:rPr lang="en-US" sz="2800" b="1" dirty="0">
                <a:solidFill>
                  <a:srgbClr val="4B261F"/>
                </a:solidFill>
                <a:ea typeface="+mn-lt"/>
                <a:cs typeface="+mn-lt"/>
              </a:rPr>
              <a:t>User Actions</a:t>
            </a:r>
            <a:r>
              <a:rPr lang="en-US" sz="2800" dirty="0">
                <a:solidFill>
                  <a:srgbClr val="4B261F"/>
                </a:solidFill>
                <a:ea typeface="+mn-lt"/>
                <a:cs typeface="+mn-lt"/>
              </a:rPr>
              <a:t>:</a:t>
            </a:r>
            <a:endParaRPr lang="en-US" dirty="0">
              <a:ea typeface="+mn-lt"/>
              <a:cs typeface="+mn-lt"/>
            </a:endParaRPr>
          </a:p>
          <a:p>
            <a:pPr marL="285750" indent="-285750">
              <a:buFont typeface="Arial"/>
              <a:buChar char="•"/>
            </a:pPr>
            <a:r>
              <a:rPr lang="en-US" sz="2800" dirty="0">
                <a:solidFill>
                  <a:srgbClr val="4B261F"/>
                </a:solidFill>
                <a:ea typeface="+mn-lt"/>
                <a:cs typeface="+mn-lt"/>
              </a:rPr>
              <a:t>Regularly logging in to check finances, using features like bill splitting, automated tracking, and managing shared expenses.</a:t>
            </a:r>
            <a:endParaRPr lang="en-US" dirty="0">
              <a:ea typeface="+mn-lt"/>
              <a:cs typeface="+mn-lt"/>
            </a:endParaRPr>
          </a:p>
          <a:p>
            <a:endParaRPr lang="en-US" sz="2800" dirty="0">
              <a:solidFill>
                <a:srgbClr val="4B261F"/>
              </a:solidFill>
              <a:ea typeface="+mn-lt"/>
              <a:cs typeface="+mn-lt"/>
            </a:endParaRPr>
          </a:p>
          <a:p>
            <a:r>
              <a:rPr lang="en-US" sz="2800" b="1" dirty="0">
                <a:solidFill>
                  <a:srgbClr val="4B261F"/>
                </a:solidFill>
                <a:ea typeface="+mn-lt"/>
                <a:cs typeface="+mn-lt"/>
              </a:rPr>
              <a:t>Touchpoints</a:t>
            </a:r>
            <a:r>
              <a:rPr lang="en-US" sz="2800" dirty="0">
                <a:solidFill>
                  <a:srgbClr val="4B261F"/>
                </a:solidFill>
                <a:ea typeface="+mn-lt"/>
                <a:cs typeface="+mn-lt"/>
              </a:rPr>
              <a:t>:</a:t>
            </a:r>
            <a:endParaRPr lang="en-US" dirty="0">
              <a:ea typeface="+mn-lt"/>
              <a:cs typeface="+mn-lt"/>
            </a:endParaRPr>
          </a:p>
          <a:p>
            <a:pPr marL="285750" indent="-285750">
              <a:buFont typeface="Arial"/>
              <a:buChar char="•"/>
            </a:pPr>
            <a:r>
              <a:rPr lang="en-US" sz="2800" dirty="0">
                <a:solidFill>
                  <a:srgbClr val="4B261F"/>
                </a:solidFill>
                <a:ea typeface="+mn-lt"/>
                <a:cs typeface="+mn-lt"/>
              </a:rPr>
              <a:t>In-app notifications, budgeting tools, transaction history, personalized reports.</a:t>
            </a:r>
            <a:endParaRPr lang="en-US" dirty="0">
              <a:ea typeface="+mn-lt"/>
              <a:cs typeface="+mn-lt"/>
            </a:endParaRPr>
          </a:p>
        </p:txBody>
      </p:sp>
      <p:pic>
        <p:nvPicPr>
          <p:cNvPr id="4" name="Graphic 3">
            <a:extLst>
              <a:ext uri="{FF2B5EF4-FFF2-40B4-BE49-F238E27FC236}">
                <a16:creationId xmlns:a16="http://schemas.microsoft.com/office/drawing/2014/main" id="{5F0915B7-0867-D783-FC27-3E806965D3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87273" y="5501171"/>
            <a:ext cx="6045470" cy="4156937"/>
          </a:xfrm>
          <a:prstGeom prst="rect">
            <a:avLst/>
          </a:prstGeom>
        </p:spPr>
      </p:pic>
    </p:spTree>
    <p:extLst>
      <p:ext uri="{BB962C8B-B14F-4D97-AF65-F5344CB8AC3E}">
        <p14:creationId xmlns:p14="http://schemas.microsoft.com/office/powerpoint/2010/main" val="4022126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a:p>
        </p:txBody>
      </p:sp>
      <p:sp>
        <p:nvSpPr>
          <p:cNvPr id="3" name="TextBox 2">
            <a:extLst>
              <a:ext uri="{FF2B5EF4-FFF2-40B4-BE49-F238E27FC236}">
                <a16:creationId xmlns:a16="http://schemas.microsoft.com/office/drawing/2014/main" id="{1CB45D3A-2D41-A3C6-91B4-E4DF30AFE939}"/>
              </a:ext>
            </a:extLst>
          </p:cNvPr>
          <p:cNvSpPr txBox="1"/>
          <p:nvPr/>
        </p:nvSpPr>
        <p:spPr>
          <a:xfrm>
            <a:off x="139390" y="597365"/>
            <a:ext cx="16698843"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i="1" u="sng" dirty="0">
                <a:solidFill>
                  <a:srgbClr val="4B261F"/>
                </a:solidFill>
                <a:ea typeface="Calibri"/>
                <a:cs typeface="Calibri"/>
              </a:rPr>
              <a:t>5. Retention/Renewal</a:t>
            </a:r>
            <a:endParaRPr lang="en-US" sz="4000" dirty="0">
              <a:cs typeface="Calibri" panose="020F0502020204030204"/>
            </a:endParaRPr>
          </a:p>
          <a:p>
            <a:endParaRPr lang="en-US" sz="3200" b="1" i="1" u="sng" dirty="0">
              <a:solidFill>
                <a:srgbClr val="4B261F"/>
              </a:solidFill>
              <a:ea typeface="Calibri"/>
              <a:cs typeface="Calibri"/>
            </a:endParaRPr>
          </a:p>
          <a:p>
            <a:pPr algn="just"/>
            <a:r>
              <a:rPr lang="en-US" sz="2800" b="1" dirty="0">
                <a:solidFill>
                  <a:srgbClr val="4B261F"/>
                </a:solidFill>
                <a:ea typeface="Calibri"/>
                <a:cs typeface="Calibri"/>
              </a:rPr>
              <a:t>If the app meets users' needs:</a:t>
            </a:r>
            <a:endParaRPr lang="en-US" sz="2800" dirty="0">
              <a:ea typeface="Calibri"/>
              <a:cs typeface="Calibri"/>
            </a:endParaRPr>
          </a:p>
          <a:p>
            <a:pPr marL="285750" indent="-285750" algn="just">
              <a:buFont typeface="Arial,Sans-Serif"/>
              <a:buChar char="•"/>
            </a:pPr>
            <a:r>
              <a:rPr lang="en-US" sz="2800" dirty="0">
                <a:solidFill>
                  <a:srgbClr val="4B261F"/>
                </a:solidFill>
                <a:ea typeface="+mn-lt"/>
                <a:cs typeface="Calibri"/>
              </a:rPr>
              <a:t>If</a:t>
            </a:r>
            <a:r>
              <a:rPr lang="en-US" sz="2800" dirty="0">
                <a:solidFill>
                  <a:srgbClr val="4B261F"/>
                </a:solidFill>
                <a:ea typeface="+mn-lt"/>
                <a:cs typeface="+mn-lt"/>
              </a:rPr>
              <a:t> satisfied, users renew their premium subscription and continue using Budget Buddy for long-term financial planning, debt management, and savings. </a:t>
            </a:r>
            <a:endParaRPr lang="en-US" sz="2800" dirty="0">
              <a:solidFill>
                <a:srgbClr val="000000"/>
              </a:solidFill>
              <a:ea typeface="+mn-lt"/>
              <a:cs typeface="+mn-lt"/>
            </a:endParaRPr>
          </a:p>
          <a:p>
            <a:pPr marL="285750" indent="-285750" algn="just">
              <a:buFont typeface="Arial,Sans-Serif"/>
              <a:buChar char="•"/>
            </a:pPr>
            <a:r>
              <a:rPr lang="en-US" sz="2800" dirty="0">
                <a:solidFill>
                  <a:srgbClr val="4B261F"/>
                </a:solidFill>
                <a:ea typeface="+mn-lt"/>
                <a:cs typeface="+mn-lt"/>
              </a:rPr>
              <a:t>They may also recommend the app to others, becoming advocates.</a:t>
            </a:r>
            <a:endParaRPr lang="en-US" sz="2800" dirty="0">
              <a:ea typeface="+mn-lt"/>
              <a:cs typeface="+mn-lt"/>
            </a:endParaRPr>
          </a:p>
          <a:p>
            <a:pPr algn="just"/>
            <a:endParaRPr lang="en-US" sz="2800" dirty="0">
              <a:solidFill>
                <a:srgbClr val="4B261F"/>
              </a:solidFill>
              <a:ea typeface="Calibri"/>
              <a:cs typeface="Calibri"/>
            </a:endParaRPr>
          </a:p>
          <a:p>
            <a:pPr algn="just"/>
            <a:r>
              <a:rPr lang="en-US" sz="2800" b="1" dirty="0">
                <a:solidFill>
                  <a:srgbClr val="4B261F"/>
                </a:solidFill>
                <a:ea typeface="Calibri"/>
                <a:cs typeface="Calibri"/>
              </a:rPr>
              <a:t>User Actions</a:t>
            </a:r>
            <a:r>
              <a:rPr lang="en-US" sz="2800" dirty="0">
                <a:solidFill>
                  <a:srgbClr val="4B261F"/>
                </a:solidFill>
                <a:ea typeface="Calibri"/>
                <a:cs typeface="Calibri"/>
              </a:rPr>
              <a:t>:</a:t>
            </a:r>
            <a:endParaRPr lang="en-US" sz="2800" dirty="0">
              <a:ea typeface="Calibri"/>
              <a:cs typeface="Calibri"/>
            </a:endParaRPr>
          </a:p>
          <a:p>
            <a:pPr marL="285750" indent="-285750" algn="just">
              <a:buFont typeface="Arial,Sans-Serif"/>
              <a:buChar char="•"/>
            </a:pPr>
            <a:r>
              <a:rPr lang="en-US" sz="2800" dirty="0">
                <a:solidFill>
                  <a:srgbClr val="4B261F"/>
                </a:solidFill>
                <a:ea typeface="+mn-lt"/>
                <a:cs typeface="Calibri"/>
              </a:rPr>
              <a:t>Subscribing</a:t>
            </a:r>
            <a:r>
              <a:rPr lang="en-US" sz="2800" dirty="0">
                <a:solidFill>
                  <a:srgbClr val="4B261F"/>
                </a:solidFill>
                <a:ea typeface="+mn-lt"/>
                <a:cs typeface="+mn-lt"/>
              </a:rPr>
              <a:t> to a long-term premium plan and consistently using the app to manage finances and future goals.</a:t>
            </a:r>
            <a:endParaRPr lang="en-US" sz="2800" dirty="0">
              <a:ea typeface="Calibri"/>
              <a:cs typeface="Calibri"/>
            </a:endParaRPr>
          </a:p>
          <a:p>
            <a:pPr algn="just"/>
            <a:endParaRPr lang="en-US" sz="2800" dirty="0">
              <a:solidFill>
                <a:srgbClr val="4B261F"/>
              </a:solidFill>
              <a:ea typeface="Calibri"/>
              <a:cs typeface="Calibri"/>
            </a:endParaRPr>
          </a:p>
          <a:p>
            <a:pPr algn="just"/>
            <a:r>
              <a:rPr lang="en-US" sz="2800" b="1" dirty="0">
                <a:solidFill>
                  <a:srgbClr val="4B261F"/>
                </a:solidFill>
                <a:ea typeface="Calibri"/>
                <a:cs typeface="Calibri"/>
              </a:rPr>
              <a:t>Touchpoints</a:t>
            </a:r>
            <a:r>
              <a:rPr lang="en-US" sz="2800" dirty="0">
                <a:solidFill>
                  <a:srgbClr val="4B261F"/>
                </a:solidFill>
                <a:ea typeface="Calibri"/>
                <a:cs typeface="Calibri"/>
              </a:rPr>
              <a:t>:</a:t>
            </a:r>
            <a:endParaRPr lang="en-US" sz="2800" dirty="0">
              <a:ea typeface="Calibri"/>
              <a:cs typeface="Calibri"/>
            </a:endParaRPr>
          </a:p>
          <a:p>
            <a:pPr marL="285750" indent="-285750" algn="just">
              <a:buFont typeface="Arial,Sans-Serif"/>
              <a:buChar char="•"/>
            </a:pPr>
            <a:r>
              <a:rPr lang="en-US" sz="2800" dirty="0">
                <a:solidFill>
                  <a:srgbClr val="4B261F"/>
                </a:solidFill>
                <a:ea typeface="+mn-lt"/>
                <a:cs typeface="Calibri"/>
              </a:rPr>
              <a:t>Email</a:t>
            </a:r>
            <a:r>
              <a:rPr lang="en-US" sz="2800" dirty="0">
                <a:solidFill>
                  <a:srgbClr val="4B261F"/>
                </a:solidFill>
                <a:ea typeface="+mn-lt"/>
                <a:cs typeface="+mn-lt"/>
              </a:rPr>
              <a:t> updates, subscription renewal reminders, loyalty rewards, referral incentives.</a:t>
            </a:r>
            <a:endParaRPr lang="en-US" sz="2800" dirty="0">
              <a:ea typeface="Calibri"/>
              <a:cs typeface="Calibri"/>
            </a:endParaRPr>
          </a:p>
        </p:txBody>
      </p:sp>
      <p:pic>
        <p:nvPicPr>
          <p:cNvPr id="4" name="Graphic 3">
            <a:extLst>
              <a:ext uri="{FF2B5EF4-FFF2-40B4-BE49-F238E27FC236}">
                <a16:creationId xmlns:a16="http://schemas.microsoft.com/office/drawing/2014/main" id="{68D5D370-E076-EFC7-6520-CAFDDB09F9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2800" y="6102411"/>
            <a:ext cx="4957350" cy="3405600"/>
          </a:xfrm>
          <a:prstGeom prst="rect">
            <a:avLst/>
          </a:prstGeom>
        </p:spPr>
      </p:pic>
      <p:pic>
        <p:nvPicPr>
          <p:cNvPr id="5" name="Graphic 4">
            <a:extLst>
              <a:ext uri="{FF2B5EF4-FFF2-40B4-BE49-F238E27FC236}">
                <a16:creationId xmlns:a16="http://schemas.microsoft.com/office/drawing/2014/main" id="{9B041CE2-5263-38EF-8A93-1630230C24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5438" y="6116019"/>
            <a:ext cx="5204812" cy="3595607"/>
          </a:xfrm>
          <a:prstGeom prst="rect">
            <a:avLst/>
          </a:prstGeom>
        </p:spPr>
      </p:pic>
    </p:spTree>
    <p:extLst>
      <p:ext uri="{BB962C8B-B14F-4D97-AF65-F5344CB8AC3E}">
        <p14:creationId xmlns:p14="http://schemas.microsoft.com/office/powerpoint/2010/main" val="3779473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8" name="TextBox 8"/>
          <p:cNvSpPr txBox="1"/>
          <p:nvPr/>
        </p:nvSpPr>
        <p:spPr>
          <a:xfrm>
            <a:off x="4960511" y="524192"/>
            <a:ext cx="8519378" cy="1113790"/>
          </a:xfrm>
          <a:prstGeom prst="rect">
            <a:avLst/>
          </a:prstGeom>
        </p:spPr>
        <p:txBody>
          <a:bodyPr lIns="0" tIns="0" rIns="0" bIns="0" rtlCol="0" anchor="t">
            <a:spAutoFit/>
          </a:bodyPr>
          <a:lstStyle/>
          <a:p>
            <a:pPr algn="ctr">
              <a:lnSpc>
                <a:spcPts val="8480"/>
              </a:lnSpc>
            </a:pPr>
            <a:r>
              <a:rPr lang="en-US" sz="8000" b="1" dirty="0">
                <a:solidFill>
                  <a:srgbClr val="4B261F"/>
                </a:solidFill>
                <a:latin typeface="Garamond" panose="02020404030301010803" pitchFamily="18" charset="0"/>
              </a:rPr>
              <a:t>CONCLUSION</a:t>
            </a:r>
          </a:p>
        </p:txBody>
      </p:sp>
      <p:sp>
        <p:nvSpPr>
          <p:cNvPr id="11" name="TextBox 10">
            <a:extLst>
              <a:ext uri="{FF2B5EF4-FFF2-40B4-BE49-F238E27FC236}">
                <a16:creationId xmlns:a16="http://schemas.microsoft.com/office/drawing/2014/main" id="{604EBE26-A7B6-AA87-1078-D0A868444205}"/>
              </a:ext>
            </a:extLst>
          </p:cNvPr>
          <p:cNvSpPr txBox="1"/>
          <p:nvPr/>
        </p:nvSpPr>
        <p:spPr>
          <a:xfrm>
            <a:off x="1250339" y="2552700"/>
            <a:ext cx="15939721"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3200" b="1" dirty="0">
                <a:latin typeface="Garamond" panose="02020404030301010803" pitchFamily="18" charset="0"/>
              </a:rPr>
              <a:t>Simplifying Personal Finance:</a:t>
            </a:r>
            <a:br>
              <a:rPr lang="en-US" sz="3200" dirty="0">
                <a:latin typeface="Garamond" panose="02020404030301010803" pitchFamily="18" charset="0"/>
              </a:rPr>
            </a:br>
            <a:r>
              <a:rPr lang="en-US" sz="3200" dirty="0">
                <a:latin typeface="Garamond" panose="02020404030301010803" pitchFamily="18" charset="0"/>
              </a:rPr>
              <a:t>- Budget Buddy empowers users to manage their budget, debt, and shared expenses with ease.</a:t>
            </a:r>
          </a:p>
          <a:p>
            <a:pPr marL="457200" indent="-457200">
              <a:buFont typeface="Arial" panose="020B0604020202020204" pitchFamily="34" charset="0"/>
              <a:buChar char="•"/>
            </a:pPr>
            <a:endParaRPr lang="en-US" sz="3200" dirty="0">
              <a:latin typeface="Garamond" panose="02020404030301010803" pitchFamily="18" charset="0"/>
            </a:endParaRPr>
          </a:p>
          <a:p>
            <a:pPr marL="457200" indent="-457200">
              <a:buFont typeface="Arial" panose="020B0604020202020204" pitchFamily="34" charset="0"/>
              <a:buChar char="•"/>
            </a:pPr>
            <a:r>
              <a:rPr lang="en-US" sz="3200" b="1" dirty="0">
                <a:latin typeface="Garamond" panose="02020404030301010803" pitchFamily="18" charset="0"/>
              </a:rPr>
              <a:t>User-Centric and Adaptable:</a:t>
            </a:r>
            <a:br>
              <a:rPr lang="en-US" sz="3200" dirty="0">
                <a:latin typeface="Garamond" panose="02020404030301010803" pitchFamily="18" charset="0"/>
              </a:rPr>
            </a:br>
            <a:r>
              <a:rPr lang="en-US" sz="3200" dirty="0">
                <a:latin typeface="Garamond" panose="02020404030301010803" pitchFamily="18" charset="0"/>
              </a:rPr>
              <a:t>- Designed for students, professionals, and retirees with personalized insights for each stage of life.</a:t>
            </a:r>
          </a:p>
          <a:p>
            <a:pPr marL="457200" indent="-457200">
              <a:buFont typeface="Arial" panose="020B0604020202020204" pitchFamily="34" charset="0"/>
              <a:buChar char="•"/>
            </a:pPr>
            <a:endParaRPr lang="en-US" sz="3200" dirty="0">
              <a:latin typeface="Garamond" panose="02020404030301010803" pitchFamily="18" charset="0"/>
            </a:endParaRPr>
          </a:p>
          <a:p>
            <a:pPr marL="457200" indent="-457200">
              <a:buFont typeface="Arial" panose="020B0604020202020204" pitchFamily="34" charset="0"/>
              <a:buChar char="•"/>
            </a:pPr>
            <a:r>
              <a:rPr lang="en-US" sz="3200" b="1" dirty="0">
                <a:latin typeface="Garamond" panose="02020404030301010803" pitchFamily="18" charset="0"/>
              </a:rPr>
              <a:t>Real-Time Financial Clarity:</a:t>
            </a:r>
            <a:br>
              <a:rPr lang="en-US" sz="3200" dirty="0">
                <a:latin typeface="Garamond" panose="02020404030301010803" pitchFamily="18" charset="0"/>
              </a:rPr>
            </a:br>
            <a:r>
              <a:rPr lang="en-US" sz="3200" dirty="0">
                <a:latin typeface="Garamond" panose="02020404030301010803" pitchFamily="18" charset="0"/>
              </a:rPr>
              <a:t>- Real-time alerts and recommendations ensure smarter financial decisions for users.</a:t>
            </a:r>
          </a:p>
          <a:p>
            <a:pPr marL="457200" indent="-457200">
              <a:buFont typeface="Arial" panose="020B0604020202020204" pitchFamily="34" charset="0"/>
              <a:buChar char="•"/>
            </a:pPr>
            <a:endParaRPr lang="en-US" sz="3200" dirty="0">
              <a:latin typeface="Garamond" panose="02020404030301010803" pitchFamily="18" charset="0"/>
            </a:endParaRPr>
          </a:p>
          <a:p>
            <a:pPr marL="457200" indent="-457200">
              <a:buFont typeface="Arial" panose="020B0604020202020204" pitchFamily="34" charset="0"/>
              <a:buChar char="•"/>
            </a:pPr>
            <a:r>
              <a:rPr lang="en-US" sz="3200" b="1" dirty="0">
                <a:latin typeface="Garamond" panose="02020404030301010803" pitchFamily="18" charset="0"/>
              </a:rPr>
              <a:t>Future Growth and Innovation:</a:t>
            </a:r>
            <a:br>
              <a:rPr lang="en-US" sz="3200" dirty="0">
                <a:latin typeface="Garamond" panose="02020404030301010803" pitchFamily="18" charset="0"/>
              </a:rPr>
            </a:br>
            <a:r>
              <a:rPr lang="en-US" sz="3200" dirty="0">
                <a:latin typeface="Garamond" panose="02020404030301010803" pitchFamily="18" charset="0"/>
              </a:rPr>
              <a:t>- Continuous improvements like investment tracking and AI-driven advice will enhance the user experience.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8" name="TextBox 8"/>
          <p:cNvSpPr txBox="1"/>
          <p:nvPr/>
        </p:nvSpPr>
        <p:spPr>
          <a:xfrm>
            <a:off x="4960511" y="524192"/>
            <a:ext cx="8519378" cy="1113790"/>
          </a:xfrm>
          <a:prstGeom prst="rect">
            <a:avLst/>
          </a:prstGeom>
        </p:spPr>
        <p:txBody>
          <a:bodyPr lIns="0" tIns="0" rIns="0" bIns="0" rtlCol="0" anchor="t">
            <a:spAutoFit/>
          </a:bodyPr>
          <a:lstStyle/>
          <a:p>
            <a:pPr algn="ctr">
              <a:lnSpc>
                <a:spcPts val="8480"/>
              </a:lnSpc>
            </a:pPr>
            <a:r>
              <a:rPr lang="en-US" sz="8000" b="1" dirty="0">
                <a:solidFill>
                  <a:srgbClr val="4B261F"/>
                </a:solidFill>
                <a:latin typeface="Garamond" panose="02020404030301010803" pitchFamily="18" charset="0"/>
              </a:rPr>
              <a:t>REFERENCES</a:t>
            </a:r>
          </a:p>
        </p:txBody>
      </p:sp>
      <p:sp>
        <p:nvSpPr>
          <p:cNvPr id="11" name="TextBox 10">
            <a:extLst>
              <a:ext uri="{FF2B5EF4-FFF2-40B4-BE49-F238E27FC236}">
                <a16:creationId xmlns:a16="http://schemas.microsoft.com/office/drawing/2014/main" id="{604EBE26-A7B6-AA87-1078-D0A868444205}"/>
              </a:ext>
            </a:extLst>
          </p:cNvPr>
          <p:cNvSpPr txBox="1"/>
          <p:nvPr/>
        </p:nvSpPr>
        <p:spPr>
          <a:xfrm>
            <a:off x="685800" y="1829413"/>
            <a:ext cx="15939721" cy="89562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3200" b="1" dirty="0">
                <a:latin typeface="Garamond" panose="02020404030301010803" pitchFamily="18" charset="0"/>
              </a:rPr>
              <a:t>UX Research (Nielsen Norman Group): </a:t>
            </a:r>
            <a:r>
              <a:rPr lang="en-US" sz="3200" dirty="0">
                <a:latin typeface="Garamond" panose="02020404030301010803" pitchFamily="18" charset="0"/>
              </a:rPr>
              <a:t>Visualizes user touchpoints to identify pain points and opportunities</a:t>
            </a:r>
          </a:p>
          <a:p>
            <a:endParaRPr lang="en-US" sz="3200" dirty="0">
              <a:latin typeface="Garamond" panose="02020404030301010803" pitchFamily="18" charset="0"/>
            </a:endParaRPr>
          </a:p>
          <a:p>
            <a:pPr marL="457200" indent="-457200">
              <a:buFont typeface="Arial" panose="020B0604020202020204" pitchFamily="34" charset="0"/>
              <a:buChar char="•"/>
            </a:pPr>
            <a:r>
              <a:rPr lang="en-US" sz="3200" b="1" dirty="0">
                <a:latin typeface="Garamond" panose="02020404030301010803" pitchFamily="18" charset="0"/>
              </a:rPr>
              <a:t>SWOT Analysis: </a:t>
            </a:r>
            <a:r>
              <a:rPr lang="en-US" sz="3200" dirty="0">
                <a:latin typeface="Garamond" panose="02020404030301010803" pitchFamily="18" charset="0"/>
              </a:rPr>
              <a:t>Evaluates Strengths, Weaknesses, Opportunities, and Threats in product development.</a:t>
            </a:r>
          </a:p>
          <a:p>
            <a:pPr marL="457200" indent="-457200">
              <a:buFont typeface="Arial" panose="020B0604020202020204" pitchFamily="34" charset="0"/>
              <a:buChar char="•"/>
            </a:pPr>
            <a:endParaRPr lang="en-US" sz="3200" dirty="0">
              <a:latin typeface="Garamond" panose="02020404030301010803" pitchFamily="18" charset="0"/>
            </a:endParaRPr>
          </a:p>
          <a:p>
            <a:pPr marL="457200" indent="-457200">
              <a:buFont typeface="Arial" panose="020B0604020202020204" pitchFamily="34" charset="0"/>
              <a:buChar char="•"/>
            </a:pPr>
            <a:r>
              <a:rPr lang="en-US" sz="3200" b="1" dirty="0">
                <a:latin typeface="Garamond" panose="02020404030301010803" pitchFamily="18" charset="0"/>
              </a:rPr>
              <a:t>Mint: </a:t>
            </a:r>
            <a:r>
              <a:rPr lang="en-US" sz="3200" dirty="0">
                <a:latin typeface="Garamond" panose="02020404030301010803" pitchFamily="18" charset="0"/>
              </a:rPr>
              <a:t>Personal finance tracking, real-time budget insights, investment monitoring.</a:t>
            </a:r>
          </a:p>
          <a:p>
            <a:pPr marL="457200" indent="-457200">
              <a:buFont typeface="Arial" panose="020B0604020202020204" pitchFamily="34" charset="0"/>
              <a:buChar char="•"/>
            </a:pPr>
            <a:endParaRPr lang="en-US" sz="3200" dirty="0">
              <a:latin typeface="Garamond" panose="02020404030301010803" pitchFamily="18" charset="0"/>
            </a:endParaRPr>
          </a:p>
          <a:p>
            <a:pPr marL="457200" indent="-457200">
              <a:buFont typeface="Arial" panose="020B0604020202020204" pitchFamily="34" charset="0"/>
              <a:buChar char="•"/>
            </a:pPr>
            <a:r>
              <a:rPr lang="en-US" sz="3200" b="1" dirty="0" err="1">
                <a:latin typeface="Garamond" panose="02020404030301010803" pitchFamily="18" charset="0"/>
              </a:rPr>
              <a:t>Splitwise</a:t>
            </a:r>
            <a:r>
              <a:rPr lang="en-US" sz="3200" b="1" dirty="0">
                <a:latin typeface="Garamond" panose="02020404030301010803" pitchFamily="18" charset="0"/>
              </a:rPr>
              <a:t>: </a:t>
            </a:r>
            <a:r>
              <a:rPr lang="en-US" sz="3200" dirty="0">
                <a:latin typeface="Garamond" panose="02020404030301010803" pitchFamily="18" charset="0"/>
              </a:rPr>
              <a:t>Simplifies shared expenses, optimized for group payments.</a:t>
            </a:r>
          </a:p>
          <a:p>
            <a:pPr marL="457200" indent="-457200">
              <a:buFont typeface="Arial" panose="020B0604020202020204" pitchFamily="34" charset="0"/>
              <a:buChar char="•"/>
            </a:pPr>
            <a:endParaRPr lang="en-US" sz="3200" dirty="0">
              <a:latin typeface="Garamond" panose="02020404030301010803" pitchFamily="18" charset="0"/>
            </a:endParaRPr>
          </a:p>
          <a:p>
            <a:pPr marL="457200" indent="-457200">
              <a:buFont typeface="Arial" panose="020B0604020202020204" pitchFamily="34" charset="0"/>
              <a:buChar char="•"/>
            </a:pPr>
            <a:r>
              <a:rPr lang="en-US" sz="3200" b="1" dirty="0" err="1">
                <a:latin typeface="Garamond" panose="02020404030301010803" pitchFamily="18" charset="0"/>
              </a:rPr>
              <a:t>MaxRewards</a:t>
            </a:r>
            <a:r>
              <a:rPr lang="en-US" sz="3200" b="1" dirty="0">
                <a:latin typeface="Garamond" panose="02020404030301010803" pitchFamily="18" charset="0"/>
              </a:rPr>
              <a:t>: </a:t>
            </a:r>
            <a:r>
              <a:rPr lang="en-US" sz="3200" dirty="0">
                <a:latin typeface="Garamond" panose="02020404030301010803" pitchFamily="18" charset="0"/>
              </a:rPr>
              <a:t>Credit card reward maximization, tracking offers and benefits.</a:t>
            </a:r>
          </a:p>
          <a:p>
            <a:pPr marL="457200" indent="-457200">
              <a:buFont typeface="Arial" panose="020B0604020202020204" pitchFamily="34" charset="0"/>
              <a:buChar char="•"/>
            </a:pPr>
            <a:endParaRPr lang="en-US" sz="3200" dirty="0">
              <a:latin typeface="Garamond" panose="02020404030301010803" pitchFamily="18" charset="0"/>
            </a:endParaRPr>
          </a:p>
          <a:p>
            <a:pPr marL="457200" indent="-457200">
              <a:buFont typeface="Arial" panose="020B0604020202020204" pitchFamily="34" charset="0"/>
              <a:buChar char="•"/>
            </a:pPr>
            <a:r>
              <a:rPr lang="en-US" sz="3200" b="1" dirty="0">
                <a:latin typeface="Garamond" panose="02020404030301010803" pitchFamily="18" charset="0"/>
              </a:rPr>
              <a:t>Apple Pay / PayPal / </a:t>
            </a:r>
            <a:r>
              <a:rPr lang="en-US" sz="3200" b="1" dirty="0" err="1">
                <a:latin typeface="Garamond" panose="02020404030301010803" pitchFamily="18" charset="0"/>
              </a:rPr>
              <a:t>Zelle</a:t>
            </a:r>
            <a:r>
              <a:rPr lang="en-US" sz="3200" b="1" dirty="0">
                <a:latin typeface="Garamond" panose="02020404030301010803" pitchFamily="18" charset="0"/>
              </a:rPr>
              <a:t> / Venmo: </a:t>
            </a:r>
            <a:r>
              <a:rPr lang="en-US" sz="3200" dirty="0">
                <a:latin typeface="Garamond" panose="02020404030301010803" pitchFamily="18" charset="0"/>
              </a:rPr>
              <a:t>Secure, easy payment solutions, strong adoption in peer-to-peer transfers.</a:t>
            </a:r>
          </a:p>
          <a:p>
            <a:pPr marL="457200" indent="-457200">
              <a:buFont typeface="Arial" panose="020B0604020202020204" pitchFamily="34" charset="0"/>
              <a:buChar char="•"/>
            </a:pPr>
            <a:endParaRPr lang="en-US" sz="3200" dirty="0">
              <a:latin typeface="Garamond" panose="02020404030301010803" pitchFamily="18" charset="0"/>
            </a:endParaRPr>
          </a:p>
          <a:p>
            <a:pPr marL="457200" indent="-457200">
              <a:buFont typeface="Arial" panose="020B0604020202020204" pitchFamily="34" charset="0"/>
              <a:buChar char="•"/>
            </a:pPr>
            <a:r>
              <a:rPr lang="en-US" sz="3200" b="1" dirty="0">
                <a:latin typeface="Garamond" panose="02020404030301010803" pitchFamily="18" charset="0"/>
              </a:rPr>
              <a:t>Personal Finance Apps: </a:t>
            </a:r>
            <a:r>
              <a:rPr lang="en-US" sz="3200" dirty="0">
                <a:latin typeface="Garamond" panose="02020404030301010803" pitchFamily="18" charset="0"/>
              </a:rPr>
              <a:t>Increasing user adoption, focus on financial wellness and budgeting tools.</a:t>
            </a:r>
          </a:p>
          <a:p>
            <a:pPr marL="457200" indent="-457200">
              <a:buFont typeface="Arial" panose="020B0604020202020204" pitchFamily="34" charset="0"/>
              <a:buChar char="•"/>
            </a:pPr>
            <a:endParaRPr lang="en-US" sz="3200" dirty="0">
              <a:latin typeface="Garamond" panose="02020404030301010803" pitchFamily="18" charset="0"/>
            </a:endParaRPr>
          </a:p>
        </p:txBody>
      </p:sp>
    </p:spTree>
    <p:extLst>
      <p:ext uri="{BB962C8B-B14F-4D97-AF65-F5344CB8AC3E}">
        <p14:creationId xmlns:p14="http://schemas.microsoft.com/office/powerpoint/2010/main" val="109261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8" name="TextBox 8"/>
          <p:cNvSpPr txBox="1"/>
          <p:nvPr/>
        </p:nvSpPr>
        <p:spPr>
          <a:xfrm>
            <a:off x="4572000" y="3695700"/>
            <a:ext cx="8519378" cy="1163139"/>
          </a:xfrm>
          <a:prstGeom prst="rect">
            <a:avLst/>
          </a:prstGeom>
        </p:spPr>
        <p:txBody>
          <a:bodyPr lIns="0" tIns="0" rIns="0" bIns="0" rtlCol="0" anchor="t">
            <a:spAutoFit/>
          </a:bodyPr>
          <a:lstStyle/>
          <a:p>
            <a:pPr algn="ctr">
              <a:lnSpc>
                <a:spcPts val="8480"/>
              </a:lnSpc>
            </a:pPr>
            <a:r>
              <a:rPr lang="en-US" sz="9600" b="1" dirty="0">
                <a:solidFill>
                  <a:srgbClr val="4B261F"/>
                </a:solidFill>
                <a:latin typeface="Garamond" panose="02020404030301010803" pitchFamily="18" charset="0"/>
              </a:rPr>
              <a:t>THANK YOU !</a:t>
            </a:r>
          </a:p>
        </p:txBody>
      </p:sp>
    </p:spTree>
    <p:extLst>
      <p:ext uri="{BB962C8B-B14F-4D97-AF65-F5344CB8AC3E}">
        <p14:creationId xmlns:p14="http://schemas.microsoft.com/office/powerpoint/2010/main" val="317766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858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4" name="TextBox 4"/>
          <p:cNvSpPr txBox="1"/>
          <p:nvPr/>
        </p:nvSpPr>
        <p:spPr>
          <a:xfrm>
            <a:off x="5562600" y="1104901"/>
            <a:ext cx="4244795" cy="1105559"/>
          </a:xfrm>
          <a:prstGeom prst="rect">
            <a:avLst/>
          </a:prstGeom>
        </p:spPr>
        <p:txBody>
          <a:bodyPr wrap="square" lIns="0" tIns="0" rIns="0" bIns="0" rtlCol="0" anchor="t">
            <a:spAutoFit/>
          </a:bodyPr>
          <a:lstStyle/>
          <a:p>
            <a:pPr>
              <a:lnSpc>
                <a:spcPts val="8480"/>
              </a:lnSpc>
            </a:pPr>
            <a:r>
              <a:rPr lang="en-US" sz="8000" b="1" dirty="0">
                <a:solidFill>
                  <a:srgbClr val="4B261F"/>
                </a:solidFill>
                <a:latin typeface="Garamond" panose="02020404030301010803" pitchFamily="18" charset="0"/>
              </a:rPr>
              <a:t>Overview</a:t>
            </a:r>
          </a:p>
        </p:txBody>
      </p:sp>
      <p:sp>
        <p:nvSpPr>
          <p:cNvPr id="5" name="TextBox 5"/>
          <p:cNvSpPr txBox="1"/>
          <p:nvPr/>
        </p:nvSpPr>
        <p:spPr>
          <a:xfrm>
            <a:off x="317711" y="3380740"/>
            <a:ext cx="10502689" cy="4185761"/>
          </a:xfrm>
          <a:prstGeom prst="rect">
            <a:avLst/>
          </a:prstGeom>
        </p:spPr>
        <p:txBody>
          <a:bodyPr wrap="square" lIns="0" tIns="0" rIns="0" bIns="0" rtlCol="0" anchor="t">
            <a:spAutoFit/>
          </a:bodyPr>
          <a:lstStyle/>
          <a:p>
            <a:pPr rtl="0"/>
            <a:r>
              <a:rPr lang="en-US" sz="3400" i="0" dirty="0">
                <a:effectLst/>
                <a:latin typeface="Garamond" panose="02020404030301010803" pitchFamily="18" charset="0"/>
              </a:rPr>
              <a:t>Budget Buddy is a comprehensive personal finance app designed to help users effortlessly manage their budgeting, debt, and shared expenses. It tracks income and expenses automatically, categorizes transactions and provides real-time insights and alerts. With personalized financial recommendations, Budget Buddy simplifies debt management and bill splitting, empowering users to achieve economic stability and control at every stage of life.</a:t>
            </a:r>
            <a:endParaRPr lang="en-US" sz="3400" dirty="0">
              <a:latin typeface="Garamond" panose="02020404030301010803" pitchFamily="18" charset="0"/>
            </a:endParaRPr>
          </a:p>
        </p:txBody>
      </p:sp>
      <p:pic>
        <p:nvPicPr>
          <p:cNvPr id="3" name="Picture 2" descr="Person holding a credit card and cell phone">
            <a:extLst>
              <a:ext uri="{FF2B5EF4-FFF2-40B4-BE49-F238E27FC236}">
                <a16:creationId xmlns:a16="http://schemas.microsoft.com/office/drawing/2014/main" id="{4F0DBBF9-D480-CC8D-C93A-50DD7D01AADA}"/>
              </a:ext>
            </a:extLst>
          </p:cNvPr>
          <p:cNvPicPr>
            <a:picLocks noChangeAspect="1"/>
          </p:cNvPicPr>
          <p:nvPr/>
        </p:nvPicPr>
        <p:blipFill>
          <a:blip r:embed="rId3"/>
          <a:stretch>
            <a:fillRect/>
          </a:stretch>
        </p:blipFill>
        <p:spPr>
          <a:xfrm>
            <a:off x="11739699" y="924676"/>
            <a:ext cx="6016579" cy="4185761"/>
          </a:xfrm>
          <a:prstGeom prst="rect">
            <a:avLst/>
          </a:prstGeom>
        </p:spPr>
      </p:pic>
      <p:pic>
        <p:nvPicPr>
          <p:cNvPr id="1026" name="Picture 2" descr="Hands of person using credit card reader">
            <a:extLst>
              <a:ext uri="{FF2B5EF4-FFF2-40B4-BE49-F238E27FC236}">
                <a16:creationId xmlns:a16="http://schemas.microsoft.com/office/drawing/2014/main" id="{EDE483A0-C44D-FEB2-DED2-A7871AC128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0877" y="5676900"/>
            <a:ext cx="6095402" cy="46070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79550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en-US"/>
          </a:p>
        </p:txBody>
      </p:sp>
      <p:sp>
        <p:nvSpPr>
          <p:cNvPr id="3" name="TextBox 3"/>
          <p:cNvSpPr txBox="1"/>
          <p:nvPr/>
        </p:nvSpPr>
        <p:spPr>
          <a:xfrm>
            <a:off x="5310623" y="524192"/>
            <a:ext cx="7666755" cy="1113790"/>
          </a:xfrm>
          <a:prstGeom prst="rect">
            <a:avLst/>
          </a:prstGeom>
        </p:spPr>
        <p:txBody>
          <a:bodyPr lIns="0" tIns="0" rIns="0" bIns="0" rtlCol="0" anchor="t">
            <a:spAutoFit/>
          </a:bodyPr>
          <a:lstStyle/>
          <a:p>
            <a:pPr>
              <a:lnSpc>
                <a:spcPts val="8480"/>
              </a:lnSpc>
            </a:pPr>
            <a:r>
              <a:rPr lang="en-US" sz="8000" b="1" dirty="0">
                <a:solidFill>
                  <a:srgbClr val="4B261F"/>
                </a:solidFill>
                <a:latin typeface="Garamond" panose="02020404030301010803" pitchFamily="18" charset="0"/>
              </a:rPr>
              <a:t>Target Audience</a:t>
            </a:r>
          </a:p>
        </p:txBody>
      </p:sp>
      <p:sp>
        <p:nvSpPr>
          <p:cNvPr id="4" name="TextBox 4"/>
          <p:cNvSpPr txBox="1"/>
          <p:nvPr/>
        </p:nvSpPr>
        <p:spPr>
          <a:xfrm>
            <a:off x="187877" y="2523288"/>
            <a:ext cx="11544696" cy="6475555"/>
          </a:xfrm>
          <a:prstGeom prst="rect">
            <a:avLst/>
          </a:prstGeom>
        </p:spPr>
        <p:txBody>
          <a:bodyPr wrap="square" lIns="0" tIns="0" rIns="0" bIns="0" rtlCol="0" anchor="t">
            <a:spAutoFit/>
          </a:bodyPr>
          <a:lstStyle/>
          <a:p>
            <a:r>
              <a:rPr lang="en-US" sz="2800" dirty="0">
                <a:latin typeface="Garamond" panose="02020404030301010803" pitchFamily="18" charset="0"/>
              </a:rPr>
              <a:t>Budget Buddy serves three key user groups with distinct financial needs:</a:t>
            </a:r>
          </a:p>
          <a:p>
            <a:endParaRPr lang="en-US" sz="2800" dirty="0">
              <a:latin typeface="Garamond" panose="02020404030301010803" pitchFamily="18" charset="0"/>
            </a:endParaRPr>
          </a:p>
          <a:p>
            <a:pPr>
              <a:buFont typeface="+mj-lt"/>
              <a:buAutoNum type="arabicPeriod"/>
            </a:pPr>
            <a:r>
              <a:rPr lang="en-US" sz="2800" b="1" dirty="0">
                <a:latin typeface="Garamond" panose="02020404030301010803" pitchFamily="18" charset="0"/>
              </a:rPr>
              <a:t>Students</a:t>
            </a:r>
            <a:endParaRPr lang="en-US" sz="2800" dirty="0">
              <a:latin typeface="Garamond" panose="02020404030301010803" pitchFamily="18" charset="0"/>
            </a:endParaRPr>
          </a:p>
          <a:p>
            <a:pPr lvl="1"/>
            <a:r>
              <a:rPr lang="en-US" sz="2800" dirty="0">
                <a:latin typeface="Garamond" panose="02020404030301010803" pitchFamily="18" charset="0"/>
              </a:rPr>
              <a:t>- Managing limited income, student loans, and shared expenses with roommates.</a:t>
            </a:r>
          </a:p>
          <a:p>
            <a:pPr lvl="1"/>
            <a:endParaRPr lang="en-US" sz="2800" dirty="0">
              <a:latin typeface="Garamond" panose="02020404030301010803" pitchFamily="18" charset="0"/>
            </a:endParaRPr>
          </a:p>
          <a:p>
            <a:pPr>
              <a:buFont typeface="+mj-lt"/>
              <a:buAutoNum type="arabicPeriod"/>
            </a:pPr>
            <a:r>
              <a:rPr lang="en-US" sz="2800" b="1" dirty="0">
                <a:latin typeface="Garamond" panose="02020404030301010803" pitchFamily="18" charset="0"/>
              </a:rPr>
              <a:t>Working Professionals</a:t>
            </a:r>
            <a:endParaRPr lang="en-US" sz="2800" dirty="0">
              <a:latin typeface="Garamond" panose="02020404030301010803" pitchFamily="18" charset="0"/>
            </a:endParaRPr>
          </a:p>
          <a:p>
            <a:pPr lvl="1"/>
            <a:r>
              <a:rPr lang="en-US" sz="2800" dirty="0">
                <a:latin typeface="Garamond" panose="02020404030301010803" pitchFamily="18" charset="0"/>
              </a:rPr>
              <a:t>- Handling regular income, bills, debt, and savings goals.</a:t>
            </a:r>
          </a:p>
          <a:p>
            <a:pPr lvl="1"/>
            <a:endParaRPr lang="en-US" sz="2800" dirty="0">
              <a:latin typeface="Garamond" panose="02020404030301010803" pitchFamily="18" charset="0"/>
            </a:endParaRPr>
          </a:p>
          <a:p>
            <a:pPr>
              <a:buFont typeface="+mj-lt"/>
              <a:buAutoNum type="arabicPeriod"/>
            </a:pPr>
            <a:r>
              <a:rPr lang="en-US" sz="2800" b="1" dirty="0">
                <a:latin typeface="Garamond" panose="02020404030301010803" pitchFamily="18" charset="0"/>
              </a:rPr>
              <a:t>Retirees</a:t>
            </a:r>
            <a:endParaRPr lang="en-US" sz="2800" dirty="0">
              <a:latin typeface="Garamond" panose="02020404030301010803" pitchFamily="18" charset="0"/>
            </a:endParaRPr>
          </a:p>
          <a:p>
            <a:pPr lvl="1"/>
            <a:r>
              <a:rPr lang="en-US" sz="2800" dirty="0">
                <a:latin typeface="Garamond" panose="02020404030301010803" pitchFamily="18" charset="0"/>
              </a:rPr>
              <a:t>- Focused on managing savings and retirement funds on a fixed income.</a:t>
            </a:r>
          </a:p>
          <a:p>
            <a:pPr lvl="1"/>
            <a:endParaRPr lang="en-US" sz="2800" dirty="0">
              <a:latin typeface="Garamond" panose="02020404030301010803" pitchFamily="18" charset="0"/>
            </a:endParaRPr>
          </a:p>
          <a:p>
            <a:pPr marL="262963" lvl="1" algn="just">
              <a:lnSpc>
                <a:spcPts val="3410"/>
              </a:lnSpc>
            </a:pPr>
            <a:r>
              <a:rPr lang="en-US" sz="2800" b="1" dirty="0">
                <a:latin typeface="Garamond" panose="02020404030301010803" pitchFamily="18" charset="0"/>
              </a:rPr>
              <a:t>Summary:</a:t>
            </a:r>
            <a:br>
              <a:rPr lang="en-US" sz="2800" dirty="0">
                <a:latin typeface="Garamond" panose="02020404030301010803" pitchFamily="18" charset="0"/>
              </a:rPr>
            </a:br>
            <a:r>
              <a:rPr lang="en-US" sz="2800" dirty="0">
                <a:latin typeface="Garamond" panose="02020404030301010803" pitchFamily="18" charset="0"/>
              </a:rPr>
              <a:t>Budget Buddy offers personalized financial solutions for users at different life stages—helping students, professionals, and retirees achieve financial control and stability.</a:t>
            </a:r>
            <a:endParaRPr lang="en-US" sz="2800" dirty="0">
              <a:solidFill>
                <a:srgbClr val="4B261F"/>
              </a:solidFill>
              <a:latin typeface="Garamond" panose="02020404030301010803" pitchFamily="18" charset="0"/>
            </a:endParaRPr>
          </a:p>
        </p:txBody>
      </p:sp>
      <p:pic>
        <p:nvPicPr>
          <p:cNvPr id="18" name="Graphic 17">
            <a:extLst>
              <a:ext uri="{FF2B5EF4-FFF2-40B4-BE49-F238E27FC236}">
                <a16:creationId xmlns:a16="http://schemas.microsoft.com/office/drawing/2014/main" id="{4674FA75-C2A1-848B-6CEA-9AF1B4ED80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35112" y="1647011"/>
            <a:ext cx="5855266" cy="4304387"/>
          </a:xfrm>
          <a:prstGeom prst="rect">
            <a:avLst/>
          </a:prstGeom>
        </p:spPr>
      </p:pic>
      <p:pic>
        <p:nvPicPr>
          <p:cNvPr id="19" name="Graphic 18">
            <a:extLst>
              <a:ext uri="{FF2B5EF4-FFF2-40B4-BE49-F238E27FC236}">
                <a16:creationId xmlns:a16="http://schemas.microsoft.com/office/drawing/2014/main" id="{1E8FB706-80C9-D1E9-E486-73F988D007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16947" y="6768099"/>
            <a:ext cx="5479094" cy="35148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70" b="-3370"/>
            </a:stretch>
          </a:blipFill>
        </p:spPr>
        <p:txBody>
          <a:bodyPr/>
          <a:lstStyle/>
          <a:p>
            <a:endParaRPr lang="en-US"/>
          </a:p>
        </p:txBody>
      </p:sp>
      <p:sp>
        <p:nvSpPr>
          <p:cNvPr id="4" name="TextBox 4"/>
          <p:cNvSpPr txBox="1"/>
          <p:nvPr/>
        </p:nvSpPr>
        <p:spPr>
          <a:xfrm>
            <a:off x="2133600" y="587256"/>
            <a:ext cx="12909058" cy="1295400"/>
          </a:xfrm>
          <a:prstGeom prst="rect">
            <a:avLst/>
          </a:prstGeom>
        </p:spPr>
        <p:txBody>
          <a:bodyPr lIns="0" tIns="0" rIns="0" bIns="0" rtlCol="0" anchor="t">
            <a:spAutoFit/>
          </a:bodyPr>
          <a:lstStyle/>
          <a:p>
            <a:pPr algn="ctr">
              <a:lnSpc>
                <a:spcPts val="10500"/>
              </a:lnSpc>
            </a:pPr>
            <a:r>
              <a:rPr lang="en-US" sz="7500" b="1" dirty="0">
                <a:solidFill>
                  <a:srgbClr val="494F56"/>
                </a:solidFill>
                <a:latin typeface="Garamond" panose="02020404030301010803" pitchFamily="18" charset="0"/>
              </a:rPr>
              <a:t>PRODUCT OBJECTIVES </a:t>
            </a:r>
          </a:p>
        </p:txBody>
      </p:sp>
      <p:sp>
        <p:nvSpPr>
          <p:cNvPr id="5" name="TextBox 5"/>
          <p:cNvSpPr txBox="1"/>
          <p:nvPr/>
        </p:nvSpPr>
        <p:spPr>
          <a:xfrm>
            <a:off x="1386653" y="2822544"/>
            <a:ext cx="16901347" cy="2888740"/>
          </a:xfrm>
          <a:prstGeom prst="rect">
            <a:avLst/>
          </a:prstGeom>
        </p:spPr>
        <p:txBody>
          <a:bodyPr lIns="0" tIns="0" rIns="0" bIns="0" rtlCol="0" anchor="t">
            <a:spAutoFit/>
          </a:bodyPr>
          <a:lstStyle/>
          <a:p>
            <a:pPr>
              <a:lnSpc>
                <a:spcPts val="5740"/>
              </a:lnSpc>
              <a:spcBef>
                <a:spcPct val="0"/>
              </a:spcBef>
            </a:pPr>
            <a:r>
              <a:rPr lang="en-US" sz="4100" b="1" dirty="0">
                <a:solidFill>
                  <a:srgbClr val="494F56"/>
                </a:solidFill>
                <a:latin typeface="Garamond" panose="02020404030301010803" pitchFamily="18" charset="0"/>
              </a:rPr>
              <a:t>1.</a:t>
            </a:r>
            <a:r>
              <a:rPr lang="en-US" sz="4100" b="1" dirty="0">
                <a:solidFill>
                  <a:srgbClr val="494F56"/>
                </a:solidFill>
                <a:latin typeface="Garamond" panose="02020404030301010803" pitchFamily="18" charset="0"/>
                <a:ea typeface="+mn-lt"/>
                <a:cs typeface="+mn-lt"/>
              </a:rPr>
              <a:t>Simplify Budgeting</a:t>
            </a:r>
            <a:r>
              <a:rPr lang="en-US" sz="4100" b="1" dirty="0">
                <a:solidFill>
                  <a:srgbClr val="494F56"/>
                </a:solidFill>
                <a:latin typeface="Garamond" panose="02020404030301010803" pitchFamily="18" charset="0"/>
                <a:cs typeface="Calibri"/>
              </a:rPr>
              <a:t>:</a:t>
            </a:r>
            <a:r>
              <a:rPr lang="en-US" sz="4100" b="1" dirty="0">
                <a:solidFill>
                  <a:srgbClr val="494F56"/>
                </a:solidFill>
                <a:latin typeface="Garamond" panose="02020404030301010803" pitchFamily="18" charset="0"/>
              </a:rPr>
              <a:t> </a:t>
            </a:r>
          </a:p>
          <a:p>
            <a:pPr>
              <a:lnSpc>
                <a:spcPts val="5740"/>
              </a:lnSpc>
              <a:spcBef>
                <a:spcPct val="0"/>
              </a:spcBef>
            </a:pPr>
            <a:endParaRPr lang="en-US" sz="4100" dirty="0">
              <a:solidFill>
                <a:srgbClr val="494F56"/>
              </a:solidFill>
              <a:latin typeface="Garamond" panose="02020404030301010803" pitchFamily="18" charset="0"/>
            </a:endParaRPr>
          </a:p>
          <a:p>
            <a:pPr>
              <a:lnSpc>
                <a:spcPts val="5740"/>
              </a:lnSpc>
              <a:spcBef>
                <a:spcPct val="0"/>
              </a:spcBef>
            </a:pPr>
            <a:r>
              <a:rPr lang="en-US" sz="4100" dirty="0">
                <a:solidFill>
                  <a:srgbClr val="494F56"/>
                </a:solidFill>
                <a:latin typeface="Garamond" panose="02020404030301010803" pitchFamily="18" charset="0"/>
                <a:ea typeface="+mn-lt"/>
                <a:cs typeface="+mn-lt"/>
              </a:rPr>
              <a:t>Provide users with an easy-to-use tool to track and categorize expenses automatically, helping them manage their finances effortlessly.</a:t>
            </a:r>
            <a:endParaRPr lang="en-US" dirty="0">
              <a:latin typeface="Garamond" panose="02020404030301010803" pitchFamily="18" charset="0"/>
            </a:endParaRPr>
          </a:p>
        </p:txBody>
      </p:sp>
      <p:pic>
        <p:nvPicPr>
          <p:cNvPr id="6" name="Graphic 5">
            <a:extLst>
              <a:ext uri="{FF2B5EF4-FFF2-40B4-BE49-F238E27FC236}">
                <a16:creationId xmlns:a16="http://schemas.microsoft.com/office/drawing/2014/main" id="{6673F706-9396-EC90-A4DF-762E0E5A3A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020800" y="-1409700"/>
            <a:ext cx="4655553" cy="3544599"/>
          </a:xfrm>
          <a:prstGeom prst="rect">
            <a:avLst/>
          </a:prstGeom>
        </p:spPr>
      </p:pic>
      <p:pic>
        <p:nvPicPr>
          <p:cNvPr id="7" name="Graphic 6">
            <a:extLst>
              <a:ext uri="{FF2B5EF4-FFF2-40B4-BE49-F238E27FC236}">
                <a16:creationId xmlns:a16="http://schemas.microsoft.com/office/drawing/2014/main" id="{0EC2D1FF-CFFF-E1B4-EEEA-85A2EE84C5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40623" y="5680913"/>
            <a:ext cx="6747377" cy="45930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70" b="-3370"/>
            </a:stretch>
          </a:blipFill>
        </p:spPr>
        <p:txBody>
          <a:bodyPr/>
          <a:lstStyle/>
          <a:p>
            <a:endParaRPr lang="en-US"/>
          </a:p>
        </p:txBody>
      </p:sp>
      <p:sp>
        <p:nvSpPr>
          <p:cNvPr id="3" name="Freeform 3"/>
          <p:cNvSpPr/>
          <p:nvPr/>
        </p:nvSpPr>
        <p:spPr>
          <a:xfrm>
            <a:off x="14140477" y="-824359"/>
            <a:ext cx="4640692" cy="2418961"/>
          </a:xfrm>
          <a:custGeom>
            <a:avLst/>
            <a:gdLst/>
            <a:ahLst/>
            <a:cxnLst/>
            <a:rect l="l" t="t" r="r" b="b"/>
            <a:pathLst>
              <a:path w="4640692" h="2418961">
                <a:moveTo>
                  <a:pt x="0" y="0"/>
                </a:moveTo>
                <a:lnTo>
                  <a:pt x="4640692" y="0"/>
                </a:lnTo>
                <a:lnTo>
                  <a:pt x="4640692" y="2418961"/>
                </a:lnTo>
                <a:lnTo>
                  <a:pt x="0" y="2418961"/>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581643" y="2473482"/>
            <a:ext cx="16219634" cy="3019160"/>
          </a:xfrm>
          <a:prstGeom prst="rect">
            <a:avLst/>
          </a:prstGeom>
        </p:spPr>
        <p:txBody>
          <a:bodyPr lIns="0" tIns="0" rIns="0" bIns="0" rtlCol="0" anchor="t">
            <a:spAutoFit/>
          </a:bodyPr>
          <a:lstStyle/>
          <a:p>
            <a:pPr algn="just">
              <a:lnSpc>
                <a:spcPts val="6299"/>
              </a:lnSpc>
            </a:pPr>
            <a:r>
              <a:rPr lang="en-US" sz="4450" b="1" dirty="0">
                <a:solidFill>
                  <a:srgbClr val="494F56"/>
                </a:solidFill>
                <a:latin typeface="Garamond" panose="02020404030301010803" pitchFamily="18" charset="0"/>
              </a:rPr>
              <a:t>2. </a:t>
            </a:r>
            <a:r>
              <a:rPr lang="en-US" sz="4450" b="1" dirty="0">
                <a:solidFill>
                  <a:srgbClr val="494F56"/>
                </a:solidFill>
                <a:latin typeface="Garamond" panose="02020404030301010803" pitchFamily="18" charset="0"/>
                <a:ea typeface="+mn-lt"/>
                <a:cs typeface="+mn-lt"/>
              </a:rPr>
              <a:t>Optimize Debt Management:</a:t>
            </a:r>
            <a:r>
              <a:rPr lang="en-US" sz="4450" b="1" dirty="0">
                <a:solidFill>
                  <a:srgbClr val="494F56"/>
                </a:solidFill>
                <a:latin typeface="Garamond" panose="02020404030301010803" pitchFamily="18" charset="0"/>
              </a:rPr>
              <a:t> </a:t>
            </a:r>
          </a:p>
          <a:p>
            <a:pPr algn="just">
              <a:lnSpc>
                <a:spcPts val="6439"/>
              </a:lnSpc>
            </a:pPr>
            <a:endParaRPr lang="en-US" sz="4499" dirty="0">
              <a:solidFill>
                <a:srgbClr val="494F56"/>
              </a:solidFill>
              <a:latin typeface="Garamond" panose="02020404030301010803" pitchFamily="18" charset="0"/>
            </a:endParaRPr>
          </a:p>
          <a:p>
            <a:pPr algn="just">
              <a:lnSpc>
                <a:spcPts val="5599"/>
              </a:lnSpc>
            </a:pPr>
            <a:r>
              <a:rPr lang="en-US" sz="3950" dirty="0">
                <a:solidFill>
                  <a:srgbClr val="494F56"/>
                </a:solidFill>
                <a:latin typeface="Garamond" panose="02020404030301010803" pitchFamily="18" charset="0"/>
                <a:ea typeface="+mn-lt"/>
                <a:cs typeface="+mn-lt"/>
              </a:rPr>
              <a:t>Help users track multiple debts, set repayment schedules, and offer personalized strategies to reduce debt faster.</a:t>
            </a:r>
            <a:endParaRPr lang="en-US" dirty="0">
              <a:latin typeface="Garamond" panose="02020404030301010803" pitchFamily="18" charset="0"/>
            </a:endParaRPr>
          </a:p>
        </p:txBody>
      </p:sp>
      <p:sp>
        <p:nvSpPr>
          <p:cNvPr id="5" name="TextBox 5"/>
          <p:cNvSpPr txBox="1"/>
          <p:nvPr/>
        </p:nvSpPr>
        <p:spPr>
          <a:xfrm>
            <a:off x="2800414" y="642311"/>
            <a:ext cx="12909058" cy="1295400"/>
          </a:xfrm>
          <a:prstGeom prst="rect">
            <a:avLst/>
          </a:prstGeom>
        </p:spPr>
        <p:txBody>
          <a:bodyPr lIns="0" tIns="0" rIns="0" bIns="0" rtlCol="0" anchor="t">
            <a:spAutoFit/>
          </a:bodyPr>
          <a:lstStyle/>
          <a:p>
            <a:pPr algn="ctr">
              <a:lnSpc>
                <a:spcPts val="10500"/>
              </a:lnSpc>
            </a:pPr>
            <a:r>
              <a:rPr lang="en-US" sz="7500" b="1" dirty="0">
                <a:solidFill>
                  <a:srgbClr val="494F56"/>
                </a:solidFill>
                <a:latin typeface="Garamond" panose="02020404030301010803" pitchFamily="18" charset="0"/>
              </a:rPr>
              <a:t>PRODUCT OBJECTIVES </a:t>
            </a:r>
          </a:p>
        </p:txBody>
      </p:sp>
      <p:pic>
        <p:nvPicPr>
          <p:cNvPr id="7" name="Graphic 6">
            <a:extLst>
              <a:ext uri="{FF2B5EF4-FFF2-40B4-BE49-F238E27FC236}">
                <a16:creationId xmlns:a16="http://schemas.microsoft.com/office/drawing/2014/main" id="{F5CFFF41-BF66-C131-A88A-6B0AB3688D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123" y="7384398"/>
            <a:ext cx="5400675" cy="4924425"/>
          </a:xfrm>
          <a:prstGeom prst="rect">
            <a:avLst/>
          </a:prstGeom>
        </p:spPr>
      </p:pic>
      <p:pic>
        <p:nvPicPr>
          <p:cNvPr id="10" name="Graphic 9">
            <a:extLst>
              <a:ext uri="{FF2B5EF4-FFF2-40B4-BE49-F238E27FC236}">
                <a16:creationId xmlns:a16="http://schemas.microsoft.com/office/drawing/2014/main" id="{76B6AF59-1077-15AB-ADB3-95E74A126A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16782" y="5297540"/>
            <a:ext cx="7371218" cy="49244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70" b="-3370"/>
            </a:stretch>
          </a:blipFill>
        </p:spPr>
        <p:txBody>
          <a:bodyPr/>
          <a:lstStyle/>
          <a:p>
            <a:endParaRPr lang="en-US"/>
          </a:p>
        </p:txBody>
      </p:sp>
      <p:sp>
        <p:nvSpPr>
          <p:cNvPr id="3" name="Freeform 3"/>
          <p:cNvSpPr/>
          <p:nvPr/>
        </p:nvSpPr>
        <p:spPr>
          <a:xfrm>
            <a:off x="14140477" y="-824359"/>
            <a:ext cx="4640692" cy="2418961"/>
          </a:xfrm>
          <a:custGeom>
            <a:avLst/>
            <a:gdLst/>
            <a:ahLst/>
            <a:cxnLst/>
            <a:rect l="l" t="t" r="r" b="b"/>
            <a:pathLst>
              <a:path w="4640692" h="2418961">
                <a:moveTo>
                  <a:pt x="0" y="0"/>
                </a:moveTo>
                <a:lnTo>
                  <a:pt x="4640692" y="0"/>
                </a:lnTo>
                <a:lnTo>
                  <a:pt x="4640692" y="2418961"/>
                </a:lnTo>
                <a:lnTo>
                  <a:pt x="0" y="2418961"/>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735054" y="2762070"/>
            <a:ext cx="16219634" cy="2279278"/>
          </a:xfrm>
          <a:prstGeom prst="rect">
            <a:avLst/>
          </a:prstGeom>
        </p:spPr>
        <p:txBody>
          <a:bodyPr lIns="0" tIns="0" rIns="0" bIns="0" rtlCol="0" anchor="t">
            <a:spAutoFit/>
          </a:bodyPr>
          <a:lstStyle/>
          <a:p>
            <a:pPr algn="just">
              <a:lnSpc>
                <a:spcPts val="5040"/>
              </a:lnSpc>
            </a:pPr>
            <a:r>
              <a:rPr lang="en-US" sz="3600" b="1" dirty="0">
                <a:solidFill>
                  <a:srgbClr val="494F56"/>
                </a:solidFill>
                <a:latin typeface="Garamond" panose="02020404030301010803" pitchFamily="18" charset="0"/>
              </a:rPr>
              <a:t>3. </a:t>
            </a:r>
            <a:r>
              <a:rPr lang="en-US" sz="3600" b="1" dirty="0">
                <a:solidFill>
                  <a:srgbClr val="494F56"/>
                </a:solidFill>
                <a:latin typeface="Garamond" panose="02020404030301010803" pitchFamily="18" charset="0"/>
                <a:ea typeface="+mn-lt"/>
                <a:cs typeface="+mn-lt"/>
              </a:rPr>
              <a:t>Enable Shared Expense Management:</a:t>
            </a:r>
            <a:endParaRPr lang="en-US" sz="3600" b="1" dirty="0">
              <a:solidFill>
                <a:srgbClr val="494F56"/>
              </a:solidFill>
              <a:latin typeface="Garamond" panose="02020404030301010803" pitchFamily="18" charset="0"/>
            </a:endParaRPr>
          </a:p>
          <a:p>
            <a:pPr algn="just">
              <a:lnSpc>
                <a:spcPts val="3961"/>
              </a:lnSpc>
            </a:pPr>
            <a:endParaRPr lang="en-US" sz="3600" dirty="0">
              <a:solidFill>
                <a:srgbClr val="494F56"/>
              </a:solidFill>
              <a:latin typeface="Garamond" panose="02020404030301010803" pitchFamily="18" charset="0"/>
            </a:endParaRPr>
          </a:p>
          <a:p>
            <a:pPr algn="just">
              <a:lnSpc>
                <a:spcPts val="4480"/>
              </a:lnSpc>
            </a:pPr>
            <a:r>
              <a:rPr lang="en-US" sz="3200" dirty="0">
                <a:solidFill>
                  <a:srgbClr val="494F56"/>
                </a:solidFill>
                <a:latin typeface="Garamond" panose="02020404030301010803" pitchFamily="18" charset="0"/>
                <a:ea typeface="+mn-lt"/>
                <a:cs typeface="+mn-lt"/>
              </a:rPr>
              <a:t>Allow seamless bill splitting and tracking of shared expenses with friends, roommates, or family.</a:t>
            </a:r>
            <a:endParaRPr lang="en-US" dirty="0">
              <a:latin typeface="Garamond" panose="02020404030301010803" pitchFamily="18" charset="0"/>
            </a:endParaRPr>
          </a:p>
          <a:p>
            <a:pPr algn="just">
              <a:lnSpc>
                <a:spcPts val="4480"/>
              </a:lnSpc>
            </a:pPr>
            <a:endParaRPr lang="en-US" sz="3200" dirty="0">
              <a:solidFill>
                <a:srgbClr val="494F56"/>
              </a:solidFill>
              <a:latin typeface="Garamond" panose="02020404030301010803" pitchFamily="18" charset="0"/>
            </a:endParaRPr>
          </a:p>
        </p:txBody>
      </p:sp>
      <p:sp>
        <p:nvSpPr>
          <p:cNvPr id="5" name="TextBox 5"/>
          <p:cNvSpPr txBox="1"/>
          <p:nvPr/>
        </p:nvSpPr>
        <p:spPr>
          <a:xfrm>
            <a:off x="2800414" y="642311"/>
            <a:ext cx="12909058" cy="1295400"/>
          </a:xfrm>
          <a:prstGeom prst="rect">
            <a:avLst/>
          </a:prstGeom>
        </p:spPr>
        <p:txBody>
          <a:bodyPr lIns="0" tIns="0" rIns="0" bIns="0" rtlCol="0" anchor="t">
            <a:spAutoFit/>
          </a:bodyPr>
          <a:lstStyle/>
          <a:p>
            <a:pPr algn="ctr">
              <a:lnSpc>
                <a:spcPts val="10500"/>
              </a:lnSpc>
            </a:pPr>
            <a:r>
              <a:rPr lang="en-US" sz="7500" b="1" dirty="0">
                <a:solidFill>
                  <a:srgbClr val="494F56"/>
                </a:solidFill>
                <a:latin typeface="Garamond" panose="02020404030301010803" pitchFamily="18" charset="0"/>
              </a:rPr>
              <a:t>PRODUCT OBJECTIVES </a:t>
            </a:r>
          </a:p>
        </p:txBody>
      </p:sp>
      <p:pic>
        <p:nvPicPr>
          <p:cNvPr id="7" name="Graphic 6">
            <a:extLst>
              <a:ext uri="{FF2B5EF4-FFF2-40B4-BE49-F238E27FC236}">
                <a16:creationId xmlns:a16="http://schemas.microsoft.com/office/drawing/2014/main" id="{471EFE1E-9F10-72BA-9EB1-18DB36D626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96600" y="5149702"/>
            <a:ext cx="7058088" cy="50385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70" b="-3370"/>
            </a:stretch>
          </a:blipFill>
        </p:spPr>
        <p:txBody>
          <a:bodyPr/>
          <a:lstStyle/>
          <a:p>
            <a:endParaRPr lang="en-US"/>
          </a:p>
        </p:txBody>
      </p:sp>
      <p:sp>
        <p:nvSpPr>
          <p:cNvPr id="3" name="Freeform 3"/>
          <p:cNvSpPr/>
          <p:nvPr/>
        </p:nvSpPr>
        <p:spPr>
          <a:xfrm>
            <a:off x="14140477" y="-824359"/>
            <a:ext cx="4640692" cy="2418961"/>
          </a:xfrm>
          <a:custGeom>
            <a:avLst/>
            <a:gdLst/>
            <a:ahLst/>
            <a:cxnLst/>
            <a:rect l="l" t="t" r="r" b="b"/>
            <a:pathLst>
              <a:path w="4640692" h="2418961">
                <a:moveTo>
                  <a:pt x="0" y="0"/>
                </a:moveTo>
                <a:lnTo>
                  <a:pt x="4640692" y="0"/>
                </a:lnTo>
                <a:lnTo>
                  <a:pt x="4640692" y="2418961"/>
                </a:lnTo>
                <a:lnTo>
                  <a:pt x="0" y="2418961"/>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145126" y="3134103"/>
            <a:ext cx="16219634" cy="2410788"/>
          </a:xfrm>
          <a:prstGeom prst="rect">
            <a:avLst/>
          </a:prstGeom>
        </p:spPr>
        <p:txBody>
          <a:bodyPr lIns="0" tIns="0" rIns="0" bIns="0" rtlCol="0" anchor="t">
            <a:spAutoFit/>
          </a:bodyPr>
          <a:lstStyle/>
          <a:p>
            <a:pPr algn="just">
              <a:lnSpc>
                <a:spcPts val="4760"/>
              </a:lnSpc>
            </a:pPr>
            <a:r>
              <a:rPr lang="en-US" sz="3400" b="1" dirty="0">
                <a:solidFill>
                  <a:srgbClr val="494F56"/>
                </a:solidFill>
                <a:latin typeface="Garamond" panose="02020404030301010803" pitchFamily="18" charset="0"/>
              </a:rPr>
              <a:t>4. </a:t>
            </a:r>
            <a:r>
              <a:rPr lang="en-US" sz="3400" b="1" dirty="0">
                <a:solidFill>
                  <a:srgbClr val="494F56"/>
                </a:solidFill>
                <a:latin typeface="Garamond" panose="02020404030301010803" pitchFamily="18" charset="0"/>
                <a:ea typeface="+mn-lt"/>
                <a:cs typeface="+mn-lt"/>
              </a:rPr>
              <a:t>Provide Real-Time Financial Insights:</a:t>
            </a:r>
          </a:p>
          <a:p>
            <a:pPr algn="just">
              <a:lnSpc>
                <a:spcPts val="4480"/>
              </a:lnSpc>
            </a:pPr>
            <a:endParaRPr lang="en-US" sz="3400" dirty="0">
              <a:solidFill>
                <a:srgbClr val="494F56"/>
              </a:solidFill>
              <a:latin typeface="Garamond" panose="02020404030301010803" pitchFamily="18" charset="0"/>
            </a:endParaRPr>
          </a:p>
          <a:p>
            <a:pPr algn="just">
              <a:lnSpc>
                <a:spcPts val="4900"/>
              </a:lnSpc>
            </a:pPr>
            <a:r>
              <a:rPr lang="en-US" sz="3500" dirty="0">
                <a:solidFill>
                  <a:srgbClr val="494F56"/>
                </a:solidFill>
                <a:latin typeface="Garamond" panose="02020404030301010803" pitchFamily="18" charset="0"/>
                <a:ea typeface="+mn-lt"/>
                <a:cs typeface="+mn-lt"/>
              </a:rPr>
              <a:t>Offer users actionable insights and alerts to ensure they stay within their budgets and reach financial goals.</a:t>
            </a:r>
            <a:endParaRPr lang="en-US" dirty="0">
              <a:latin typeface="Garamond" panose="02020404030301010803" pitchFamily="18" charset="0"/>
            </a:endParaRPr>
          </a:p>
        </p:txBody>
      </p:sp>
      <p:sp>
        <p:nvSpPr>
          <p:cNvPr id="5" name="TextBox 5"/>
          <p:cNvSpPr txBox="1"/>
          <p:nvPr/>
        </p:nvSpPr>
        <p:spPr>
          <a:xfrm>
            <a:off x="2800414" y="642311"/>
            <a:ext cx="12909058" cy="1295400"/>
          </a:xfrm>
          <a:prstGeom prst="rect">
            <a:avLst/>
          </a:prstGeom>
        </p:spPr>
        <p:txBody>
          <a:bodyPr lIns="0" tIns="0" rIns="0" bIns="0" rtlCol="0" anchor="t">
            <a:spAutoFit/>
          </a:bodyPr>
          <a:lstStyle/>
          <a:p>
            <a:pPr algn="ctr">
              <a:lnSpc>
                <a:spcPts val="10500"/>
              </a:lnSpc>
            </a:pPr>
            <a:r>
              <a:rPr lang="en-US" sz="7500" b="1" dirty="0">
                <a:solidFill>
                  <a:srgbClr val="494F56"/>
                </a:solidFill>
                <a:latin typeface="Garamond" panose="02020404030301010803" pitchFamily="18" charset="0"/>
              </a:rPr>
              <a:t>PRODUCT OBJECTIVES </a:t>
            </a:r>
          </a:p>
        </p:txBody>
      </p:sp>
      <p:pic>
        <p:nvPicPr>
          <p:cNvPr id="7" name="Graphic 6">
            <a:extLst>
              <a:ext uri="{FF2B5EF4-FFF2-40B4-BE49-F238E27FC236}">
                <a16:creationId xmlns:a16="http://schemas.microsoft.com/office/drawing/2014/main" id="{56204511-3397-5D1D-FE29-A2FA9D2D57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61980" y="5143500"/>
            <a:ext cx="7264400" cy="4356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70" b="-3370"/>
            </a:stretch>
          </a:blipFill>
        </p:spPr>
        <p:txBody>
          <a:bodyPr/>
          <a:lstStyle/>
          <a:p>
            <a:endParaRPr lang="en-US"/>
          </a:p>
        </p:txBody>
      </p:sp>
      <p:sp>
        <p:nvSpPr>
          <p:cNvPr id="3" name="Freeform 3"/>
          <p:cNvSpPr/>
          <p:nvPr/>
        </p:nvSpPr>
        <p:spPr>
          <a:xfrm>
            <a:off x="14140477" y="-824359"/>
            <a:ext cx="4640692" cy="2418961"/>
          </a:xfrm>
          <a:custGeom>
            <a:avLst/>
            <a:gdLst/>
            <a:ahLst/>
            <a:cxnLst/>
            <a:rect l="l" t="t" r="r" b="b"/>
            <a:pathLst>
              <a:path w="4640692" h="2418961">
                <a:moveTo>
                  <a:pt x="0" y="0"/>
                </a:moveTo>
                <a:lnTo>
                  <a:pt x="4640692" y="0"/>
                </a:lnTo>
                <a:lnTo>
                  <a:pt x="4640692" y="2418961"/>
                </a:lnTo>
                <a:lnTo>
                  <a:pt x="0" y="2418961"/>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145126" y="3134103"/>
            <a:ext cx="16219634" cy="2400657"/>
          </a:xfrm>
          <a:prstGeom prst="rect">
            <a:avLst/>
          </a:prstGeom>
        </p:spPr>
        <p:txBody>
          <a:bodyPr lIns="0" tIns="0" rIns="0" bIns="0" rtlCol="0" anchor="t">
            <a:spAutoFit/>
          </a:bodyPr>
          <a:lstStyle/>
          <a:p>
            <a:pPr algn="just">
              <a:lnSpc>
                <a:spcPts val="5040"/>
              </a:lnSpc>
            </a:pPr>
            <a:r>
              <a:rPr lang="en-US" sz="3600" b="1" dirty="0">
                <a:solidFill>
                  <a:srgbClr val="494F56"/>
                </a:solidFill>
                <a:latin typeface="Garamond" panose="02020404030301010803" pitchFamily="18" charset="0"/>
              </a:rPr>
              <a:t>5. </a:t>
            </a:r>
            <a:r>
              <a:rPr lang="en-US" sz="3600" b="1" dirty="0">
                <a:solidFill>
                  <a:srgbClr val="494F56"/>
                </a:solidFill>
                <a:latin typeface="Garamond" panose="02020404030301010803" pitchFamily="18" charset="0"/>
                <a:ea typeface="+mn-lt"/>
                <a:cs typeface="+mn-lt"/>
              </a:rPr>
              <a:t>Support Long-Term Savings Goals: </a:t>
            </a:r>
            <a:endParaRPr lang="en-US" sz="3600" b="1" dirty="0">
              <a:solidFill>
                <a:srgbClr val="494F56"/>
              </a:solidFill>
              <a:latin typeface="Garamond" panose="02020404030301010803" pitchFamily="18" charset="0"/>
            </a:endParaRPr>
          </a:p>
          <a:p>
            <a:pPr algn="just">
              <a:lnSpc>
                <a:spcPts val="5040"/>
              </a:lnSpc>
            </a:pPr>
            <a:endParaRPr lang="en-US" sz="3600" dirty="0">
              <a:solidFill>
                <a:srgbClr val="494F56"/>
              </a:solidFill>
              <a:latin typeface="Garamond" panose="02020404030301010803" pitchFamily="18" charset="0"/>
            </a:endParaRPr>
          </a:p>
          <a:p>
            <a:pPr algn="just">
              <a:lnSpc>
                <a:spcPts val="4480"/>
              </a:lnSpc>
            </a:pPr>
            <a:r>
              <a:rPr lang="en-US" sz="3200" dirty="0">
                <a:solidFill>
                  <a:srgbClr val="494F56"/>
                </a:solidFill>
                <a:latin typeface="Garamond" panose="02020404030301010803" pitchFamily="18" charset="0"/>
                <a:ea typeface="+mn-lt"/>
                <a:cs typeface="+mn-lt"/>
              </a:rPr>
              <a:t>Help users set and track savings goals, providing recommendations on cutting expenses to meet their financial objectives.</a:t>
            </a:r>
            <a:endParaRPr lang="en-US" dirty="0">
              <a:latin typeface="Garamond" panose="02020404030301010803" pitchFamily="18" charset="0"/>
            </a:endParaRPr>
          </a:p>
        </p:txBody>
      </p:sp>
      <p:sp>
        <p:nvSpPr>
          <p:cNvPr id="5" name="TextBox 5"/>
          <p:cNvSpPr txBox="1"/>
          <p:nvPr/>
        </p:nvSpPr>
        <p:spPr>
          <a:xfrm>
            <a:off x="2800414" y="642311"/>
            <a:ext cx="12909058" cy="1295400"/>
          </a:xfrm>
          <a:prstGeom prst="rect">
            <a:avLst/>
          </a:prstGeom>
        </p:spPr>
        <p:txBody>
          <a:bodyPr lIns="0" tIns="0" rIns="0" bIns="0" rtlCol="0" anchor="t">
            <a:spAutoFit/>
          </a:bodyPr>
          <a:lstStyle/>
          <a:p>
            <a:pPr algn="ctr">
              <a:lnSpc>
                <a:spcPts val="10500"/>
              </a:lnSpc>
            </a:pPr>
            <a:r>
              <a:rPr lang="en-US" sz="7500" b="1" dirty="0">
                <a:solidFill>
                  <a:srgbClr val="494F56"/>
                </a:solidFill>
                <a:latin typeface="Garamond" panose="02020404030301010803" pitchFamily="18" charset="0"/>
              </a:rPr>
              <a:t>PRODUCT OBJECTIVES </a:t>
            </a:r>
          </a:p>
        </p:txBody>
      </p:sp>
      <p:pic>
        <p:nvPicPr>
          <p:cNvPr id="11" name="Graphic 10">
            <a:extLst>
              <a:ext uri="{FF2B5EF4-FFF2-40B4-BE49-F238E27FC236}">
                <a16:creationId xmlns:a16="http://schemas.microsoft.com/office/drawing/2014/main" id="{9461B2DC-004D-CBB7-2293-A6EACA74E2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58400" y="5713513"/>
            <a:ext cx="7772400" cy="4394733"/>
          </a:xfrm>
          <a:prstGeom prst="rect">
            <a:avLst/>
          </a:prstGeom>
        </p:spPr>
      </p:pic>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1474</TotalTime>
  <Words>1639</Words>
  <Application>Microsoft Macintosh PowerPoint</Application>
  <PresentationFormat>Custom</PresentationFormat>
  <Paragraphs>220</Paragraphs>
  <Slides>28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Glacial Indifference</vt:lpstr>
      <vt:lpstr>Arial,Sans-Serif</vt:lpstr>
      <vt:lpstr>Gabriola</vt:lpstr>
      <vt:lpstr>Calibri Light</vt:lpstr>
      <vt:lpstr>Garamond</vt:lpstr>
      <vt:lpstr>Arial</vt:lpstr>
      <vt:lpstr>Calibri</vt:lpstr>
      <vt:lpstr>Canva Sans Bold</vt:lpstr>
      <vt:lpstr>Glacial Indifference Bold</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Limitless Routes </dc:title>
  <cp:lastModifiedBy>Abhishek Rajesh Mathukiya</cp:lastModifiedBy>
  <cp:revision>8</cp:revision>
  <dcterms:created xsi:type="dcterms:W3CDTF">2006-08-16T00:00:00Z</dcterms:created>
  <dcterms:modified xsi:type="dcterms:W3CDTF">2024-10-16T21:57:17Z</dcterms:modified>
  <dc:identifier>DAFxivwBiBI</dc:identifier>
</cp:coreProperties>
</file>